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59" r:id="rId5"/>
    <p:sldId id="260" r:id="rId6"/>
    <p:sldId id="270" r:id="rId7"/>
    <p:sldId id="261" r:id="rId8"/>
    <p:sldId id="267" r:id="rId9"/>
    <p:sldId id="265" r:id="rId10"/>
    <p:sldId id="269" r:id="rId11"/>
    <p:sldId id="262" r:id="rId12"/>
    <p:sldId id="264" r:id="rId13"/>
    <p:sldId id="263" r:id="rId14"/>
    <p:sldId id="268" r:id="rId15"/>
    <p:sldId id="271" r:id="rId16"/>
    <p:sldId id="272" r:id="rId17"/>
    <p:sldId id="286" r:id="rId18"/>
    <p:sldId id="273" r:id="rId19"/>
    <p:sldId id="274" r:id="rId20"/>
    <p:sldId id="276" r:id="rId21"/>
    <p:sldId id="275" r:id="rId22"/>
    <p:sldId id="277" r:id="rId23"/>
    <p:sldId id="288" r:id="rId24"/>
    <p:sldId id="278" r:id="rId25"/>
    <p:sldId id="279" r:id="rId26"/>
    <p:sldId id="281" r:id="rId27"/>
    <p:sldId id="280" r:id="rId28"/>
    <p:sldId id="282" r:id="rId29"/>
    <p:sldId id="285" r:id="rId30"/>
    <p:sldId id="283" r:id="rId31"/>
    <p:sldId id="287" r:id="rId32"/>
    <p:sldId id="284"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16258C-F1F7-4FDC-A018-12AA849B546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E25E711C-8D45-4B40-B841-E1C874667DC8}">
      <dgm:prSet phldrT="[Text]"/>
      <dgm:spPr/>
      <dgm:t>
        <a:bodyPr/>
        <a:lstStyle/>
        <a:p>
          <a:r>
            <a:rPr lang="en-US" dirty="0" smtClean="0"/>
            <a:t>Engaging Services</a:t>
          </a:r>
          <a:endParaRPr lang="en-US" dirty="0"/>
        </a:p>
      </dgm:t>
    </dgm:pt>
    <dgm:pt modelId="{3EF7F885-110A-45D4-A44B-7594396363F3}" type="parTrans" cxnId="{4696F0B2-966B-4908-A576-72D529E35B9E}">
      <dgm:prSet/>
      <dgm:spPr/>
      <dgm:t>
        <a:bodyPr/>
        <a:lstStyle/>
        <a:p>
          <a:endParaRPr lang="en-US"/>
        </a:p>
      </dgm:t>
    </dgm:pt>
    <dgm:pt modelId="{A9B2FCBB-3685-48B8-8191-422BECCB0710}" type="sibTrans" cxnId="{4696F0B2-966B-4908-A576-72D529E35B9E}">
      <dgm:prSet/>
      <dgm:spPr/>
      <dgm:t>
        <a:bodyPr/>
        <a:lstStyle/>
        <a:p>
          <a:endParaRPr lang="en-US"/>
        </a:p>
      </dgm:t>
    </dgm:pt>
    <dgm:pt modelId="{36381BE7-5907-4877-BD2D-3E65E3696A4F}">
      <dgm:prSet phldrT="[Text]"/>
      <dgm:spPr/>
      <dgm:t>
        <a:bodyPr/>
        <a:lstStyle/>
        <a:p>
          <a:r>
            <a:rPr lang="en-US" dirty="0" smtClean="0"/>
            <a:t>Sustainable Programs</a:t>
          </a:r>
          <a:endParaRPr lang="en-US" dirty="0"/>
        </a:p>
      </dgm:t>
    </dgm:pt>
    <dgm:pt modelId="{3DCD6B1A-7DF3-4592-B95E-008EE469063B}" type="parTrans" cxnId="{544D0A09-8ECE-4E88-B87E-F1770A36555C}">
      <dgm:prSet/>
      <dgm:spPr/>
      <dgm:t>
        <a:bodyPr/>
        <a:lstStyle/>
        <a:p>
          <a:endParaRPr lang="en-US"/>
        </a:p>
      </dgm:t>
    </dgm:pt>
    <dgm:pt modelId="{A0791D17-E108-4D89-BC48-F48BCAED1DDC}" type="sibTrans" cxnId="{544D0A09-8ECE-4E88-B87E-F1770A36555C}">
      <dgm:prSet/>
      <dgm:spPr/>
      <dgm:t>
        <a:bodyPr/>
        <a:lstStyle/>
        <a:p>
          <a:endParaRPr lang="en-US"/>
        </a:p>
      </dgm:t>
    </dgm:pt>
    <dgm:pt modelId="{2E19F14C-2E71-49C9-B805-31E257C74747}">
      <dgm:prSet phldrT="[Text]"/>
      <dgm:spPr/>
      <dgm:t>
        <a:bodyPr/>
        <a:lstStyle/>
        <a:p>
          <a:r>
            <a:rPr lang="en-US" dirty="0" smtClean="0"/>
            <a:t>Resilient Communities</a:t>
          </a:r>
          <a:endParaRPr lang="en-US" dirty="0"/>
        </a:p>
      </dgm:t>
    </dgm:pt>
    <dgm:pt modelId="{6E75511D-332D-4653-8987-8BCF43F8F87A}" type="parTrans" cxnId="{266E390D-0036-4337-86F0-F40AE04BAD89}">
      <dgm:prSet/>
      <dgm:spPr/>
      <dgm:t>
        <a:bodyPr/>
        <a:lstStyle/>
        <a:p>
          <a:endParaRPr lang="en-US"/>
        </a:p>
      </dgm:t>
    </dgm:pt>
    <dgm:pt modelId="{EC8AD9F5-7EDE-4AE9-858A-25C62B052EE8}" type="sibTrans" cxnId="{266E390D-0036-4337-86F0-F40AE04BAD89}">
      <dgm:prSet/>
      <dgm:spPr/>
      <dgm:t>
        <a:bodyPr/>
        <a:lstStyle/>
        <a:p>
          <a:endParaRPr lang="en-US"/>
        </a:p>
      </dgm:t>
    </dgm:pt>
    <dgm:pt modelId="{A68E1438-518E-4C66-A000-39F7E634AAEF}">
      <dgm:prSet/>
      <dgm:spPr/>
      <dgm:t>
        <a:bodyPr/>
        <a:lstStyle/>
        <a:p>
          <a:r>
            <a:rPr lang="en-US" dirty="0" smtClean="0"/>
            <a:t>Effective Treatment</a:t>
          </a:r>
          <a:endParaRPr lang="en-US" dirty="0"/>
        </a:p>
      </dgm:t>
    </dgm:pt>
    <dgm:pt modelId="{DCA68EE7-A1EC-4EBA-A494-CA760D5901C6}" type="parTrans" cxnId="{7E1EA0BA-1CBC-4D24-8A5E-3D9873F11E2E}">
      <dgm:prSet/>
      <dgm:spPr/>
      <dgm:t>
        <a:bodyPr/>
        <a:lstStyle/>
        <a:p>
          <a:endParaRPr lang="en-US"/>
        </a:p>
      </dgm:t>
    </dgm:pt>
    <dgm:pt modelId="{6D179051-B4E6-4758-8456-675EC8468B38}" type="sibTrans" cxnId="{7E1EA0BA-1CBC-4D24-8A5E-3D9873F11E2E}">
      <dgm:prSet/>
      <dgm:spPr/>
      <dgm:t>
        <a:bodyPr/>
        <a:lstStyle/>
        <a:p>
          <a:endParaRPr lang="en-US"/>
        </a:p>
      </dgm:t>
    </dgm:pt>
    <dgm:pt modelId="{C292E420-DCD7-4307-8700-0F838F90C6FA}" type="pres">
      <dgm:prSet presAssocID="{2D16258C-F1F7-4FDC-A018-12AA849B5468}" presName="Name0" presStyleCnt="0">
        <dgm:presLayoutVars>
          <dgm:chMax val="11"/>
          <dgm:chPref val="11"/>
          <dgm:dir/>
          <dgm:resizeHandles/>
        </dgm:presLayoutVars>
      </dgm:prSet>
      <dgm:spPr/>
      <dgm:t>
        <a:bodyPr/>
        <a:lstStyle/>
        <a:p>
          <a:endParaRPr lang="en-US"/>
        </a:p>
      </dgm:t>
    </dgm:pt>
    <dgm:pt modelId="{31BBCAD9-F938-4C59-B13B-66C71FD6ABD0}" type="pres">
      <dgm:prSet presAssocID="{2E19F14C-2E71-49C9-B805-31E257C74747}" presName="Accent4" presStyleCnt="0"/>
      <dgm:spPr/>
    </dgm:pt>
    <dgm:pt modelId="{18DE59E4-A29A-4F12-AC2F-D7ABE84C8ECF}" type="pres">
      <dgm:prSet presAssocID="{2E19F14C-2E71-49C9-B805-31E257C74747}" presName="Accent" presStyleLbl="node1" presStyleIdx="0" presStyleCnt="4"/>
      <dgm:spPr/>
    </dgm:pt>
    <dgm:pt modelId="{07EAE715-C1EF-4415-BEA9-D71407AC48FB}" type="pres">
      <dgm:prSet presAssocID="{2E19F14C-2E71-49C9-B805-31E257C74747}" presName="ParentBackground4" presStyleCnt="0"/>
      <dgm:spPr/>
    </dgm:pt>
    <dgm:pt modelId="{7350BFD1-E3A6-4064-8CF1-25E530B2EE9D}" type="pres">
      <dgm:prSet presAssocID="{2E19F14C-2E71-49C9-B805-31E257C74747}" presName="ParentBackground" presStyleLbl="fgAcc1" presStyleIdx="0" presStyleCnt="4"/>
      <dgm:spPr/>
      <dgm:t>
        <a:bodyPr/>
        <a:lstStyle/>
        <a:p>
          <a:endParaRPr lang="en-US"/>
        </a:p>
      </dgm:t>
    </dgm:pt>
    <dgm:pt modelId="{071BC253-042B-4374-A218-A10A22321508}" type="pres">
      <dgm:prSet presAssocID="{2E19F14C-2E71-49C9-B805-31E257C74747}" presName="Parent4" presStyleLbl="revTx" presStyleIdx="0" presStyleCnt="0">
        <dgm:presLayoutVars>
          <dgm:chMax val="1"/>
          <dgm:chPref val="1"/>
          <dgm:bulletEnabled val="1"/>
        </dgm:presLayoutVars>
      </dgm:prSet>
      <dgm:spPr/>
      <dgm:t>
        <a:bodyPr/>
        <a:lstStyle/>
        <a:p>
          <a:endParaRPr lang="en-US"/>
        </a:p>
      </dgm:t>
    </dgm:pt>
    <dgm:pt modelId="{35822158-3F99-41B8-A5F3-D7FEA20E3B85}" type="pres">
      <dgm:prSet presAssocID="{36381BE7-5907-4877-BD2D-3E65E3696A4F}" presName="Accent3" presStyleCnt="0"/>
      <dgm:spPr/>
    </dgm:pt>
    <dgm:pt modelId="{8DD77362-8904-4E51-A55D-B4A826A6B0D9}" type="pres">
      <dgm:prSet presAssocID="{36381BE7-5907-4877-BD2D-3E65E3696A4F}" presName="Accent" presStyleLbl="node1" presStyleIdx="1" presStyleCnt="4"/>
      <dgm:spPr/>
    </dgm:pt>
    <dgm:pt modelId="{F1A953B3-E325-4704-927A-F19F3AE997C4}" type="pres">
      <dgm:prSet presAssocID="{36381BE7-5907-4877-BD2D-3E65E3696A4F}" presName="ParentBackground3" presStyleCnt="0"/>
      <dgm:spPr/>
    </dgm:pt>
    <dgm:pt modelId="{9FA47C5F-5431-41A8-B5D1-08701AF087CB}" type="pres">
      <dgm:prSet presAssocID="{36381BE7-5907-4877-BD2D-3E65E3696A4F}" presName="ParentBackground" presStyleLbl="fgAcc1" presStyleIdx="1" presStyleCnt="4"/>
      <dgm:spPr/>
      <dgm:t>
        <a:bodyPr/>
        <a:lstStyle/>
        <a:p>
          <a:endParaRPr lang="en-US"/>
        </a:p>
      </dgm:t>
    </dgm:pt>
    <dgm:pt modelId="{DFFF022F-C720-41BD-B3AC-B66D819038F3}" type="pres">
      <dgm:prSet presAssocID="{36381BE7-5907-4877-BD2D-3E65E3696A4F}" presName="Parent3" presStyleLbl="revTx" presStyleIdx="0" presStyleCnt="0">
        <dgm:presLayoutVars>
          <dgm:chMax val="1"/>
          <dgm:chPref val="1"/>
          <dgm:bulletEnabled val="1"/>
        </dgm:presLayoutVars>
      </dgm:prSet>
      <dgm:spPr/>
      <dgm:t>
        <a:bodyPr/>
        <a:lstStyle/>
        <a:p>
          <a:endParaRPr lang="en-US"/>
        </a:p>
      </dgm:t>
    </dgm:pt>
    <dgm:pt modelId="{0D586958-5D92-43FF-98A0-6C71DDA164B4}" type="pres">
      <dgm:prSet presAssocID="{A68E1438-518E-4C66-A000-39F7E634AAEF}" presName="Accent2" presStyleCnt="0"/>
      <dgm:spPr/>
    </dgm:pt>
    <dgm:pt modelId="{6F185DEF-473C-4F8F-8102-057EA91BAF6C}" type="pres">
      <dgm:prSet presAssocID="{A68E1438-518E-4C66-A000-39F7E634AAEF}" presName="Accent" presStyleLbl="node1" presStyleIdx="2" presStyleCnt="4"/>
      <dgm:spPr/>
    </dgm:pt>
    <dgm:pt modelId="{0858142D-F62F-40A8-842E-5B2DBCB03956}" type="pres">
      <dgm:prSet presAssocID="{A68E1438-518E-4C66-A000-39F7E634AAEF}" presName="ParentBackground2" presStyleCnt="0"/>
      <dgm:spPr/>
    </dgm:pt>
    <dgm:pt modelId="{3ACCE93E-66D6-4C4D-8207-BD8A33FDAF86}" type="pres">
      <dgm:prSet presAssocID="{A68E1438-518E-4C66-A000-39F7E634AAEF}" presName="ParentBackground" presStyleLbl="fgAcc1" presStyleIdx="2" presStyleCnt="4"/>
      <dgm:spPr/>
      <dgm:t>
        <a:bodyPr/>
        <a:lstStyle/>
        <a:p>
          <a:endParaRPr lang="en-US"/>
        </a:p>
      </dgm:t>
    </dgm:pt>
    <dgm:pt modelId="{ED98E3A8-D3AB-4BB2-BAEE-304CF91A2A3B}" type="pres">
      <dgm:prSet presAssocID="{A68E1438-518E-4C66-A000-39F7E634AAEF}" presName="Parent2" presStyleLbl="revTx" presStyleIdx="0" presStyleCnt="0">
        <dgm:presLayoutVars>
          <dgm:chMax val="1"/>
          <dgm:chPref val="1"/>
          <dgm:bulletEnabled val="1"/>
        </dgm:presLayoutVars>
      </dgm:prSet>
      <dgm:spPr/>
      <dgm:t>
        <a:bodyPr/>
        <a:lstStyle/>
        <a:p>
          <a:endParaRPr lang="en-US"/>
        </a:p>
      </dgm:t>
    </dgm:pt>
    <dgm:pt modelId="{6D2C9269-F3F2-4936-897D-EA809F36A3FC}" type="pres">
      <dgm:prSet presAssocID="{E25E711C-8D45-4B40-B841-E1C874667DC8}" presName="Accent1" presStyleCnt="0"/>
      <dgm:spPr/>
    </dgm:pt>
    <dgm:pt modelId="{75139D2E-91F3-4E4F-8516-0574C50AFAC2}" type="pres">
      <dgm:prSet presAssocID="{E25E711C-8D45-4B40-B841-E1C874667DC8}" presName="Accent" presStyleLbl="node1" presStyleIdx="3" presStyleCnt="4"/>
      <dgm:spPr/>
    </dgm:pt>
    <dgm:pt modelId="{A99DA27C-F8F4-4F3A-A944-194596C1AE32}" type="pres">
      <dgm:prSet presAssocID="{E25E711C-8D45-4B40-B841-E1C874667DC8}" presName="ParentBackground1" presStyleCnt="0"/>
      <dgm:spPr/>
    </dgm:pt>
    <dgm:pt modelId="{95F9CA48-FC77-41B7-9F28-274DC0E57045}" type="pres">
      <dgm:prSet presAssocID="{E25E711C-8D45-4B40-B841-E1C874667DC8}" presName="ParentBackground" presStyleLbl="fgAcc1" presStyleIdx="3" presStyleCnt="4"/>
      <dgm:spPr/>
      <dgm:t>
        <a:bodyPr/>
        <a:lstStyle/>
        <a:p>
          <a:endParaRPr lang="en-US"/>
        </a:p>
      </dgm:t>
    </dgm:pt>
    <dgm:pt modelId="{F0EF9C87-FDAB-48E6-888C-0D89BF2C144E}" type="pres">
      <dgm:prSet presAssocID="{E25E711C-8D45-4B40-B841-E1C874667DC8}" presName="Parent1" presStyleLbl="revTx" presStyleIdx="0" presStyleCnt="0">
        <dgm:presLayoutVars>
          <dgm:chMax val="1"/>
          <dgm:chPref val="1"/>
          <dgm:bulletEnabled val="1"/>
        </dgm:presLayoutVars>
      </dgm:prSet>
      <dgm:spPr/>
      <dgm:t>
        <a:bodyPr/>
        <a:lstStyle/>
        <a:p>
          <a:endParaRPr lang="en-US"/>
        </a:p>
      </dgm:t>
    </dgm:pt>
  </dgm:ptLst>
  <dgm:cxnLst>
    <dgm:cxn modelId="{63954D5C-A910-4510-9F48-681F8EED47C5}" type="presOf" srcId="{36381BE7-5907-4877-BD2D-3E65E3696A4F}" destId="{DFFF022F-C720-41BD-B3AC-B66D819038F3}" srcOrd="1" destOrd="0" presId="urn:microsoft.com/office/officeart/2011/layout/CircleProcess"/>
    <dgm:cxn modelId="{9F1E99D4-7156-40E1-8FCA-336FA7EF594B}" type="presOf" srcId="{2E19F14C-2E71-49C9-B805-31E257C74747}" destId="{7350BFD1-E3A6-4064-8CF1-25E530B2EE9D}" srcOrd="0" destOrd="0" presId="urn:microsoft.com/office/officeart/2011/layout/CircleProcess"/>
    <dgm:cxn modelId="{7E1EA0BA-1CBC-4D24-8A5E-3D9873F11E2E}" srcId="{2D16258C-F1F7-4FDC-A018-12AA849B5468}" destId="{A68E1438-518E-4C66-A000-39F7E634AAEF}" srcOrd="1" destOrd="0" parTransId="{DCA68EE7-A1EC-4EBA-A494-CA760D5901C6}" sibTransId="{6D179051-B4E6-4758-8456-675EC8468B38}"/>
    <dgm:cxn modelId="{709590A9-5E01-4FB9-98F5-EC0551D58BC0}" type="presOf" srcId="{E25E711C-8D45-4B40-B841-E1C874667DC8}" destId="{F0EF9C87-FDAB-48E6-888C-0D89BF2C144E}" srcOrd="1" destOrd="0" presId="urn:microsoft.com/office/officeart/2011/layout/CircleProcess"/>
    <dgm:cxn modelId="{544D0A09-8ECE-4E88-B87E-F1770A36555C}" srcId="{2D16258C-F1F7-4FDC-A018-12AA849B5468}" destId="{36381BE7-5907-4877-BD2D-3E65E3696A4F}" srcOrd="2" destOrd="0" parTransId="{3DCD6B1A-7DF3-4592-B95E-008EE469063B}" sibTransId="{A0791D17-E108-4D89-BC48-F48BCAED1DDC}"/>
    <dgm:cxn modelId="{22B528CE-225B-4290-ACCF-DC6F506D9D77}" type="presOf" srcId="{E25E711C-8D45-4B40-B841-E1C874667DC8}" destId="{95F9CA48-FC77-41B7-9F28-274DC0E57045}" srcOrd="0" destOrd="0" presId="urn:microsoft.com/office/officeart/2011/layout/CircleProcess"/>
    <dgm:cxn modelId="{F6AE3BAB-FFC5-4167-B3B0-227EDFDB57F8}" type="presOf" srcId="{A68E1438-518E-4C66-A000-39F7E634AAEF}" destId="{ED98E3A8-D3AB-4BB2-BAEE-304CF91A2A3B}" srcOrd="1" destOrd="0" presId="urn:microsoft.com/office/officeart/2011/layout/CircleProcess"/>
    <dgm:cxn modelId="{ED4BE4E7-7D8A-4ED0-8DA5-19CE97D818D8}" type="presOf" srcId="{A68E1438-518E-4C66-A000-39F7E634AAEF}" destId="{3ACCE93E-66D6-4C4D-8207-BD8A33FDAF86}" srcOrd="0" destOrd="0" presId="urn:microsoft.com/office/officeart/2011/layout/CircleProcess"/>
    <dgm:cxn modelId="{8555A1AF-2FD9-48C6-8F4F-88B15B8095C6}" type="presOf" srcId="{2E19F14C-2E71-49C9-B805-31E257C74747}" destId="{071BC253-042B-4374-A218-A10A22321508}" srcOrd="1" destOrd="0" presId="urn:microsoft.com/office/officeart/2011/layout/CircleProcess"/>
    <dgm:cxn modelId="{35E2D598-3F56-45BD-9476-AB8D245E7A03}" type="presOf" srcId="{2D16258C-F1F7-4FDC-A018-12AA849B5468}" destId="{C292E420-DCD7-4307-8700-0F838F90C6FA}" srcOrd="0" destOrd="0" presId="urn:microsoft.com/office/officeart/2011/layout/CircleProcess"/>
    <dgm:cxn modelId="{266E390D-0036-4337-86F0-F40AE04BAD89}" srcId="{2D16258C-F1F7-4FDC-A018-12AA849B5468}" destId="{2E19F14C-2E71-49C9-B805-31E257C74747}" srcOrd="3" destOrd="0" parTransId="{6E75511D-332D-4653-8987-8BCF43F8F87A}" sibTransId="{EC8AD9F5-7EDE-4AE9-858A-25C62B052EE8}"/>
    <dgm:cxn modelId="{2B5E6171-3DDE-4FDF-B3E7-9B3F42C8CEB3}" type="presOf" srcId="{36381BE7-5907-4877-BD2D-3E65E3696A4F}" destId="{9FA47C5F-5431-41A8-B5D1-08701AF087CB}" srcOrd="0" destOrd="0" presId="urn:microsoft.com/office/officeart/2011/layout/CircleProcess"/>
    <dgm:cxn modelId="{4696F0B2-966B-4908-A576-72D529E35B9E}" srcId="{2D16258C-F1F7-4FDC-A018-12AA849B5468}" destId="{E25E711C-8D45-4B40-B841-E1C874667DC8}" srcOrd="0" destOrd="0" parTransId="{3EF7F885-110A-45D4-A44B-7594396363F3}" sibTransId="{A9B2FCBB-3685-48B8-8191-422BECCB0710}"/>
    <dgm:cxn modelId="{4B689125-FAC7-4A41-822A-389E90C39E5E}" type="presParOf" srcId="{C292E420-DCD7-4307-8700-0F838F90C6FA}" destId="{31BBCAD9-F938-4C59-B13B-66C71FD6ABD0}" srcOrd="0" destOrd="0" presId="urn:microsoft.com/office/officeart/2011/layout/CircleProcess"/>
    <dgm:cxn modelId="{DC34442E-F073-45F7-8978-B80E9DBE1330}" type="presParOf" srcId="{31BBCAD9-F938-4C59-B13B-66C71FD6ABD0}" destId="{18DE59E4-A29A-4F12-AC2F-D7ABE84C8ECF}" srcOrd="0" destOrd="0" presId="urn:microsoft.com/office/officeart/2011/layout/CircleProcess"/>
    <dgm:cxn modelId="{BA0062A5-7DFB-4B77-9EB8-66C735C9715C}" type="presParOf" srcId="{C292E420-DCD7-4307-8700-0F838F90C6FA}" destId="{07EAE715-C1EF-4415-BEA9-D71407AC48FB}" srcOrd="1" destOrd="0" presId="urn:microsoft.com/office/officeart/2011/layout/CircleProcess"/>
    <dgm:cxn modelId="{815A7D84-DB5E-4892-B490-EDF7685C3D72}" type="presParOf" srcId="{07EAE715-C1EF-4415-BEA9-D71407AC48FB}" destId="{7350BFD1-E3A6-4064-8CF1-25E530B2EE9D}" srcOrd="0" destOrd="0" presId="urn:microsoft.com/office/officeart/2011/layout/CircleProcess"/>
    <dgm:cxn modelId="{9397C4A4-F3CF-481B-A77D-80276B2971C9}" type="presParOf" srcId="{C292E420-DCD7-4307-8700-0F838F90C6FA}" destId="{071BC253-042B-4374-A218-A10A22321508}" srcOrd="2" destOrd="0" presId="urn:microsoft.com/office/officeart/2011/layout/CircleProcess"/>
    <dgm:cxn modelId="{2379733B-CB02-44F7-B81E-409069C2332C}" type="presParOf" srcId="{C292E420-DCD7-4307-8700-0F838F90C6FA}" destId="{35822158-3F99-41B8-A5F3-D7FEA20E3B85}" srcOrd="3" destOrd="0" presId="urn:microsoft.com/office/officeart/2011/layout/CircleProcess"/>
    <dgm:cxn modelId="{3E8076DC-168B-427A-B170-09090CBD56C3}" type="presParOf" srcId="{35822158-3F99-41B8-A5F3-D7FEA20E3B85}" destId="{8DD77362-8904-4E51-A55D-B4A826A6B0D9}" srcOrd="0" destOrd="0" presId="urn:microsoft.com/office/officeart/2011/layout/CircleProcess"/>
    <dgm:cxn modelId="{8CA447FA-8872-4F92-8502-0E91D296A452}" type="presParOf" srcId="{C292E420-DCD7-4307-8700-0F838F90C6FA}" destId="{F1A953B3-E325-4704-927A-F19F3AE997C4}" srcOrd="4" destOrd="0" presId="urn:microsoft.com/office/officeart/2011/layout/CircleProcess"/>
    <dgm:cxn modelId="{80F6502B-407C-4896-89B3-A9D1BE5305F4}" type="presParOf" srcId="{F1A953B3-E325-4704-927A-F19F3AE997C4}" destId="{9FA47C5F-5431-41A8-B5D1-08701AF087CB}" srcOrd="0" destOrd="0" presId="urn:microsoft.com/office/officeart/2011/layout/CircleProcess"/>
    <dgm:cxn modelId="{69CFDB93-1D63-48EB-8F6B-8D9D609522F3}" type="presParOf" srcId="{C292E420-DCD7-4307-8700-0F838F90C6FA}" destId="{DFFF022F-C720-41BD-B3AC-B66D819038F3}" srcOrd="5" destOrd="0" presId="urn:microsoft.com/office/officeart/2011/layout/CircleProcess"/>
    <dgm:cxn modelId="{F9317D02-0590-462B-B9B2-FA44E6A2967F}" type="presParOf" srcId="{C292E420-DCD7-4307-8700-0F838F90C6FA}" destId="{0D586958-5D92-43FF-98A0-6C71DDA164B4}" srcOrd="6" destOrd="0" presId="urn:microsoft.com/office/officeart/2011/layout/CircleProcess"/>
    <dgm:cxn modelId="{F85BFF5A-9BB7-47A5-92DB-6E27A301C09B}" type="presParOf" srcId="{0D586958-5D92-43FF-98A0-6C71DDA164B4}" destId="{6F185DEF-473C-4F8F-8102-057EA91BAF6C}" srcOrd="0" destOrd="0" presId="urn:microsoft.com/office/officeart/2011/layout/CircleProcess"/>
    <dgm:cxn modelId="{C9B9572C-9D69-4F10-8223-C6185BD5ACE8}" type="presParOf" srcId="{C292E420-DCD7-4307-8700-0F838F90C6FA}" destId="{0858142D-F62F-40A8-842E-5B2DBCB03956}" srcOrd="7" destOrd="0" presId="urn:microsoft.com/office/officeart/2011/layout/CircleProcess"/>
    <dgm:cxn modelId="{05916513-A97A-4C7C-8D05-9CFB476F5E56}" type="presParOf" srcId="{0858142D-F62F-40A8-842E-5B2DBCB03956}" destId="{3ACCE93E-66D6-4C4D-8207-BD8A33FDAF86}" srcOrd="0" destOrd="0" presId="urn:microsoft.com/office/officeart/2011/layout/CircleProcess"/>
    <dgm:cxn modelId="{4C3065AA-A57B-4B09-8EF5-82594EA01190}" type="presParOf" srcId="{C292E420-DCD7-4307-8700-0F838F90C6FA}" destId="{ED98E3A8-D3AB-4BB2-BAEE-304CF91A2A3B}" srcOrd="8" destOrd="0" presId="urn:microsoft.com/office/officeart/2011/layout/CircleProcess"/>
    <dgm:cxn modelId="{7A12206D-2B75-4AFB-A2FD-5A8C9049DB34}" type="presParOf" srcId="{C292E420-DCD7-4307-8700-0F838F90C6FA}" destId="{6D2C9269-F3F2-4936-897D-EA809F36A3FC}" srcOrd="9" destOrd="0" presId="urn:microsoft.com/office/officeart/2011/layout/CircleProcess"/>
    <dgm:cxn modelId="{28FA3B76-3E0B-4931-B694-0698CF5A745C}" type="presParOf" srcId="{6D2C9269-F3F2-4936-897D-EA809F36A3FC}" destId="{75139D2E-91F3-4E4F-8516-0574C50AFAC2}" srcOrd="0" destOrd="0" presId="urn:microsoft.com/office/officeart/2011/layout/CircleProcess"/>
    <dgm:cxn modelId="{AD63E943-D8CA-414A-90DD-8B486841CAF2}" type="presParOf" srcId="{C292E420-DCD7-4307-8700-0F838F90C6FA}" destId="{A99DA27C-F8F4-4F3A-A944-194596C1AE32}" srcOrd="10" destOrd="0" presId="urn:microsoft.com/office/officeart/2011/layout/CircleProcess"/>
    <dgm:cxn modelId="{50F15553-2CB0-44AD-ACBD-DB81713D6E3C}" type="presParOf" srcId="{A99DA27C-F8F4-4F3A-A944-194596C1AE32}" destId="{95F9CA48-FC77-41B7-9F28-274DC0E57045}" srcOrd="0" destOrd="0" presId="urn:microsoft.com/office/officeart/2011/layout/CircleProcess"/>
    <dgm:cxn modelId="{561B6679-1F79-4DC3-AF69-5A1F0F22BCE8}" type="presParOf" srcId="{C292E420-DCD7-4307-8700-0F838F90C6FA}" destId="{F0EF9C87-FDAB-48E6-888C-0D89BF2C144E}"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D70BDB-4BDA-4F34-99C6-B46F56B94DE7}" type="doc">
      <dgm:prSet loTypeId="urn:microsoft.com/office/officeart/2005/8/layout/vList3" loCatId="list" qsTypeId="urn:microsoft.com/office/officeart/2005/8/quickstyle/simple1" qsCatId="simple" csTypeId="urn:microsoft.com/office/officeart/2005/8/colors/accent1_2" csCatId="accent1" phldr="1"/>
      <dgm:spPr/>
    </dgm:pt>
    <dgm:pt modelId="{86DD2A06-1D3E-4147-8500-5BF86B889C05}">
      <dgm:prSet phldrT="[Text]"/>
      <dgm:spPr/>
      <dgm:t>
        <a:bodyPr/>
        <a:lstStyle/>
        <a:p>
          <a:r>
            <a:rPr lang="en-US" dirty="0" smtClean="0"/>
            <a:t>Transportation</a:t>
          </a:r>
          <a:endParaRPr lang="en-US" dirty="0"/>
        </a:p>
      </dgm:t>
    </dgm:pt>
    <dgm:pt modelId="{B4C6E666-8907-4D68-B117-7BC4FBDD731B}" type="parTrans" cxnId="{FD1819EC-F217-48DC-B5F8-0A2020922782}">
      <dgm:prSet/>
      <dgm:spPr/>
      <dgm:t>
        <a:bodyPr/>
        <a:lstStyle/>
        <a:p>
          <a:endParaRPr lang="en-US"/>
        </a:p>
      </dgm:t>
    </dgm:pt>
    <dgm:pt modelId="{7A8DF6B8-1297-44BB-982D-A239272A2FC9}" type="sibTrans" cxnId="{FD1819EC-F217-48DC-B5F8-0A2020922782}">
      <dgm:prSet/>
      <dgm:spPr/>
      <dgm:t>
        <a:bodyPr/>
        <a:lstStyle/>
        <a:p>
          <a:endParaRPr lang="en-US"/>
        </a:p>
      </dgm:t>
    </dgm:pt>
    <dgm:pt modelId="{F791F259-7214-4D75-9DFD-7EA344D9EBB8}">
      <dgm:prSet phldrT="[Text]"/>
      <dgm:spPr/>
      <dgm:t>
        <a:bodyPr/>
        <a:lstStyle/>
        <a:p>
          <a:r>
            <a:rPr lang="en-US" dirty="0" smtClean="0"/>
            <a:t>Motivation</a:t>
          </a:r>
          <a:endParaRPr lang="en-US" dirty="0"/>
        </a:p>
      </dgm:t>
    </dgm:pt>
    <dgm:pt modelId="{12BE7907-F694-43AD-B52B-6EFF3BFC3171}" type="parTrans" cxnId="{4D9FB46C-3AF5-4A1F-A338-1F3B4F4CF5D7}">
      <dgm:prSet/>
      <dgm:spPr/>
      <dgm:t>
        <a:bodyPr/>
        <a:lstStyle/>
        <a:p>
          <a:endParaRPr lang="en-US"/>
        </a:p>
      </dgm:t>
    </dgm:pt>
    <dgm:pt modelId="{07F73471-860E-4077-AABE-C05C167A5B5F}" type="sibTrans" cxnId="{4D9FB46C-3AF5-4A1F-A338-1F3B4F4CF5D7}">
      <dgm:prSet/>
      <dgm:spPr/>
      <dgm:t>
        <a:bodyPr/>
        <a:lstStyle/>
        <a:p>
          <a:endParaRPr lang="en-US"/>
        </a:p>
      </dgm:t>
    </dgm:pt>
    <dgm:pt modelId="{B8FCEAD0-D618-461C-8235-105E73070C99}">
      <dgm:prSet phldrT="[Text]"/>
      <dgm:spPr/>
      <dgm:t>
        <a:bodyPr/>
        <a:lstStyle/>
        <a:p>
          <a:r>
            <a:rPr lang="en-US" dirty="0" smtClean="0"/>
            <a:t>Resources</a:t>
          </a:r>
          <a:endParaRPr lang="en-US" dirty="0"/>
        </a:p>
      </dgm:t>
    </dgm:pt>
    <dgm:pt modelId="{46AB2581-E084-44CA-A30F-7292CB1E8418}" type="parTrans" cxnId="{8D1EE7B2-B46A-4326-A2E7-FE82A62E4A38}">
      <dgm:prSet/>
      <dgm:spPr/>
      <dgm:t>
        <a:bodyPr/>
        <a:lstStyle/>
        <a:p>
          <a:endParaRPr lang="en-US"/>
        </a:p>
      </dgm:t>
    </dgm:pt>
    <dgm:pt modelId="{3739375F-0760-479E-898A-B41532F70961}" type="sibTrans" cxnId="{8D1EE7B2-B46A-4326-A2E7-FE82A62E4A38}">
      <dgm:prSet/>
      <dgm:spPr/>
      <dgm:t>
        <a:bodyPr/>
        <a:lstStyle/>
        <a:p>
          <a:endParaRPr lang="en-US"/>
        </a:p>
      </dgm:t>
    </dgm:pt>
    <dgm:pt modelId="{B7FED167-358B-45D6-8378-5D7D9D1DEA80}" type="pres">
      <dgm:prSet presAssocID="{C6D70BDB-4BDA-4F34-99C6-B46F56B94DE7}" presName="linearFlow" presStyleCnt="0">
        <dgm:presLayoutVars>
          <dgm:dir/>
          <dgm:resizeHandles val="exact"/>
        </dgm:presLayoutVars>
      </dgm:prSet>
      <dgm:spPr/>
    </dgm:pt>
    <dgm:pt modelId="{E4FF5037-38FB-47BA-8696-9F42814F21FE}" type="pres">
      <dgm:prSet presAssocID="{86DD2A06-1D3E-4147-8500-5BF86B889C05}" presName="composite" presStyleCnt="0"/>
      <dgm:spPr/>
    </dgm:pt>
    <dgm:pt modelId="{762D1454-2952-431A-8E95-ADE81C0AA3A2}" type="pres">
      <dgm:prSet presAssocID="{86DD2A06-1D3E-4147-8500-5BF86B889C05}" presName="imgShp" presStyleLbl="fgImgPlace1" presStyleIdx="0" presStyleCnt="3"/>
      <dgm:spPr>
        <a:blipFill rotWithShape="1">
          <a:blip xmlns:r="http://schemas.openxmlformats.org/officeDocument/2006/relationships" r:embed="rId1"/>
          <a:stretch>
            <a:fillRect/>
          </a:stretch>
        </a:blipFill>
      </dgm:spPr>
    </dgm:pt>
    <dgm:pt modelId="{9374FD9B-9661-41AB-AF98-D549C6BA80B6}" type="pres">
      <dgm:prSet presAssocID="{86DD2A06-1D3E-4147-8500-5BF86B889C05}" presName="txShp" presStyleLbl="node1" presStyleIdx="0" presStyleCnt="3">
        <dgm:presLayoutVars>
          <dgm:bulletEnabled val="1"/>
        </dgm:presLayoutVars>
      </dgm:prSet>
      <dgm:spPr/>
      <dgm:t>
        <a:bodyPr/>
        <a:lstStyle/>
        <a:p>
          <a:endParaRPr lang="en-US"/>
        </a:p>
      </dgm:t>
    </dgm:pt>
    <dgm:pt modelId="{6564EC28-835C-4FFE-9508-D98E7EA1A8CE}" type="pres">
      <dgm:prSet presAssocID="{7A8DF6B8-1297-44BB-982D-A239272A2FC9}" presName="spacing" presStyleCnt="0"/>
      <dgm:spPr/>
    </dgm:pt>
    <dgm:pt modelId="{D325F0FE-D370-4F89-BD5A-C2CB62182F52}" type="pres">
      <dgm:prSet presAssocID="{F791F259-7214-4D75-9DFD-7EA344D9EBB8}" presName="composite" presStyleCnt="0"/>
      <dgm:spPr/>
    </dgm:pt>
    <dgm:pt modelId="{D6C12739-4916-4D28-BBCA-C3046E5C7336}" type="pres">
      <dgm:prSet presAssocID="{F791F259-7214-4D75-9DFD-7EA344D9EBB8}" presName="imgShp" presStyleLbl="fgImgPlace1" presStyleIdx="1" presStyleCnt="3"/>
      <dgm:spPr>
        <a:blipFill rotWithShape="1">
          <a:blip xmlns:r="http://schemas.openxmlformats.org/officeDocument/2006/relationships" r:embed="rId2"/>
          <a:stretch>
            <a:fillRect/>
          </a:stretch>
        </a:blipFill>
      </dgm:spPr>
    </dgm:pt>
    <dgm:pt modelId="{F0EB9FDE-18C4-481A-ABBF-C925627A8C71}" type="pres">
      <dgm:prSet presAssocID="{F791F259-7214-4D75-9DFD-7EA344D9EBB8}" presName="txShp" presStyleLbl="node1" presStyleIdx="1" presStyleCnt="3">
        <dgm:presLayoutVars>
          <dgm:bulletEnabled val="1"/>
        </dgm:presLayoutVars>
      </dgm:prSet>
      <dgm:spPr/>
      <dgm:t>
        <a:bodyPr/>
        <a:lstStyle/>
        <a:p>
          <a:endParaRPr lang="en-US"/>
        </a:p>
      </dgm:t>
    </dgm:pt>
    <dgm:pt modelId="{ADB71A7B-9E65-4060-BCAC-B2AF3132EFF1}" type="pres">
      <dgm:prSet presAssocID="{07F73471-860E-4077-AABE-C05C167A5B5F}" presName="spacing" presStyleCnt="0"/>
      <dgm:spPr/>
    </dgm:pt>
    <dgm:pt modelId="{A37106BD-A534-4581-A3DC-B49053242DE2}" type="pres">
      <dgm:prSet presAssocID="{B8FCEAD0-D618-461C-8235-105E73070C99}" presName="composite" presStyleCnt="0"/>
      <dgm:spPr/>
    </dgm:pt>
    <dgm:pt modelId="{1936CE62-2AF7-403E-9A17-C54A0B20A519}" type="pres">
      <dgm:prSet presAssocID="{B8FCEAD0-D618-461C-8235-105E73070C99}" presName="imgShp" presStyleLbl="fgImgPlace1" presStyleIdx="2" presStyleCnt="3"/>
      <dgm:spPr>
        <a:blipFill rotWithShape="1">
          <a:blip xmlns:r="http://schemas.openxmlformats.org/officeDocument/2006/relationships" r:embed="rId3"/>
          <a:stretch>
            <a:fillRect/>
          </a:stretch>
        </a:blipFill>
      </dgm:spPr>
    </dgm:pt>
    <dgm:pt modelId="{92CD107F-4226-4956-8DB2-49965E74916B}" type="pres">
      <dgm:prSet presAssocID="{B8FCEAD0-D618-461C-8235-105E73070C99}" presName="txShp" presStyleLbl="node1" presStyleIdx="2" presStyleCnt="3">
        <dgm:presLayoutVars>
          <dgm:bulletEnabled val="1"/>
        </dgm:presLayoutVars>
      </dgm:prSet>
      <dgm:spPr/>
      <dgm:t>
        <a:bodyPr/>
        <a:lstStyle/>
        <a:p>
          <a:endParaRPr lang="en-US"/>
        </a:p>
      </dgm:t>
    </dgm:pt>
  </dgm:ptLst>
  <dgm:cxnLst>
    <dgm:cxn modelId="{314AAE1A-DC15-4500-914D-BA2E2924C631}" type="presOf" srcId="{C6D70BDB-4BDA-4F34-99C6-B46F56B94DE7}" destId="{B7FED167-358B-45D6-8378-5D7D9D1DEA80}" srcOrd="0" destOrd="0" presId="urn:microsoft.com/office/officeart/2005/8/layout/vList3"/>
    <dgm:cxn modelId="{FD1819EC-F217-48DC-B5F8-0A2020922782}" srcId="{C6D70BDB-4BDA-4F34-99C6-B46F56B94DE7}" destId="{86DD2A06-1D3E-4147-8500-5BF86B889C05}" srcOrd="0" destOrd="0" parTransId="{B4C6E666-8907-4D68-B117-7BC4FBDD731B}" sibTransId="{7A8DF6B8-1297-44BB-982D-A239272A2FC9}"/>
    <dgm:cxn modelId="{5A5A4025-0B52-4A25-B078-981DB0DF61A0}" type="presOf" srcId="{B8FCEAD0-D618-461C-8235-105E73070C99}" destId="{92CD107F-4226-4956-8DB2-49965E74916B}" srcOrd="0" destOrd="0" presId="urn:microsoft.com/office/officeart/2005/8/layout/vList3"/>
    <dgm:cxn modelId="{4D9FB46C-3AF5-4A1F-A338-1F3B4F4CF5D7}" srcId="{C6D70BDB-4BDA-4F34-99C6-B46F56B94DE7}" destId="{F791F259-7214-4D75-9DFD-7EA344D9EBB8}" srcOrd="1" destOrd="0" parTransId="{12BE7907-F694-43AD-B52B-6EFF3BFC3171}" sibTransId="{07F73471-860E-4077-AABE-C05C167A5B5F}"/>
    <dgm:cxn modelId="{8D1EE7B2-B46A-4326-A2E7-FE82A62E4A38}" srcId="{C6D70BDB-4BDA-4F34-99C6-B46F56B94DE7}" destId="{B8FCEAD0-D618-461C-8235-105E73070C99}" srcOrd="2" destOrd="0" parTransId="{46AB2581-E084-44CA-A30F-7292CB1E8418}" sibTransId="{3739375F-0760-479E-898A-B41532F70961}"/>
    <dgm:cxn modelId="{41E14941-C2E2-4A2B-B026-E70BB5BDE3B7}" type="presOf" srcId="{F791F259-7214-4D75-9DFD-7EA344D9EBB8}" destId="{F0EB9FDE-18C4-481A-ABBF-C925627A8C71}" srcOrd="0" destOrd="0" presId="urn:microsoft.com/office/officeart/2005/8/layout/vList3"/>
    <dgm:cxn modelId="{313DA708-98A5-4C8F-BB3F-CEDD03A92641}" type="presOf" srcId="{86DD2A06-1D3E-4147-8500-5BF86B889C05}" destId="{9374FD9B-9661-41AB-AF98-D549C6BA80B6}" srcOrd="0" destOrd="0" presId="urn:microsoft.com/office/officeart/2005/8/layout/vList3"/>
    <dgm:cxn modelId="{D79C1E58-3AEC-41A7-AD99-7F7D686DB479}" type="presParOf" srcId="{B7FED167-358B-45D6-8378-5D7D9D1DEA80}" destId="{E4FF5037-38FB-47BA-8696-9F42814F21FE}" srcOrd="0" destOrd="0" presId="urn:microsoft.com/office/officeart/2005/8/layout/vList3"/>
    <dgm:cxn modelId="{A002F8F4-355B-44F4-8685-8081515C70E9}" type="presParOf" srcId="{E4FF5037-38FB-47BA-8696-9F42814F21FE}" destId="{762D1454-2952-431A-8E95-ADE81C0AA3A2}" srcOrd="0" destOrd="0" presId="urn:microsoft.com/office/officeart/2005/8/layout/vList3"/>
    <dgm:cxn modelId="{E758B279-BEAC-4D26-9E1A-95A9F2D6B720}" type="presParOf" srcId="{E4FF5037-38FB-47BA-8696-9F42814F21FE}" destId="{9374FD9B-9661-41AB-AF98-D549C6BA80B6}" srcOrd="1" destOrd="0" presId="urn:microsoft.com/office/officeart/2005/8/layout/vList3"/>
    <dgm:cxn modelId="{15E936ED-E607-47A5-B847-0EAB24208440}" type="presParOf" srcId="{B7FED167-358B-45D6-8378-5D7D9D1DEA80}" destId="{6564EC28-835C-4FFE-9508-D98E7EA1A8CE}" srcOrd="1" destOrd="0" presId="urn:microsoft.com/office/officeart/2005/8/layout/vList3"/>
    <dgm:cxn modelId="{2A40A555-9CC4-41C3-B129-B31B79420D12}" type="presParOf" srcId="{B7FED167-358B-45D6-8378-5D7D9D1DEA80}" destId="{D325F0FE-D370-4F89-BD5A-C2CB62182F52}" srcOrd="2" destOrd="0" presId="urn:microsoft.com/office/officeart/2005/8/layout/vList3"/>
    <dgm:cxn modelId="{F8B77640-EF90-4D1B-ABBF-CF6228E6690A}" type="presParOf" srcId="{D325F0FE-D370-4F89-BD5A-C2CB62182F52}" destId="{D6C12739-4916-4D28-BBCA-C3046E5C7336}" srcOrd="0" destOrd="0" presId="urn:microsoft.com/office/officeart/2005/8/layout/vList3"/>
    <dgm:cxn modelId="{B200106B-7A84-4C22-B96B-12C2FA754417}" type="presParOf" srcId="{D325F0FE-D370-4F89-BD5A-C2CB62182F52}" destId="{F0EB9FDE-18C4-481A-ABBF-C925627A8C71}" srcOrd="1" destOrd="0" presId="urn:microsoft.com/office/officeart/2005/8/layout/vList3"/>
    <dgm:cxn modelId="{DD352F82-4580-4671-A29C-70C776F89F5B}" type="presParOf" srcId="{B7FED167-358B-45D6-8378-5D7D9D1DEA80}" destId="{ADB71A7B-9E65-4060-BCAC-B2AF3132EFF1}" srcOrd="3" destOrd="0" presId="urn:microsoft.com/office/officeart/2005/8/layout/vList3"/>
    <dgm:cxn modelId="{A0367CD6-83F7-4AA9-A84A-51B96FD8BC2D}" type="presParOf" srcId="{B7FED167-358B-45D6-8378-5D7D9D1DEA80}" destId="{A37106BD-A534-4581-A3DC-B49053242DE2}" srcOrd="4" destOrd="0" presId="urn:microsoft.com/office/officeart/2005/8/layout/vList3"/>
    <dgm:cxn modelId="{C556B5AB-8F0E-4258-A94A-5C1CF9FA2CE4}" type="presParOf" srcId="{A37106BD-A534-4581-A3DC-B49053242DE2}" destId="{1936CE62-2AF7-403E-9A17-C54A0B20A519}" srcOrd="0" destOrd="0" presId="urn:microsoft.com/office/officeart/2005/8/layout/vList3"/>
    <dgm:cxn modelId="{DA065ABA-0DCF-493B-95C3-48AF8281B609}" type="presParOf" srcId="{A37106BD-A534-4581-A3DC-B49053242DE2}" destId="{92CD107F-4226-4956-8DB2-49965E74916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E59E4-A29A-4F12-AC2F-D7ABE84C8ECF}">
      <dsp:nvSpPr>
        <dsp:cNvPr id="0" name=""/>
        <dsp:cNvSpPr/>
      </dsp:nvSpPr>
      <dsp:spPr>
        <a:xfrm>
          <a:off x="7070246" y="742017"/>
          <a:ext cx="1965848" cy="196594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50BFD1-E3A6-4064-8CF1-25E530B2EE9D}">
      <dsp:nvSpPr>
        <dsp:cNvPr id="0" name=""/>
        <dsp:cNvSpPr/>
      </dsp:nvSpPr>
      <dsp:spPr>
        <a:xfrm>
          <a:off x="7135999" y="807560"/>
          <a:ext cx="1835184" cy="1834862"/>
        </a:xfrm>
        <a:prstGeom prst="ellipse">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Resilient Communities</a:t>
          </a:r>
          <a:endParaRPr lang="en-US" sz="1800" kern="1200" dirty="0"/>
        </a:p>
      </dsp:txBody>
      <dsp:txXfrm>
        <a:off x="7398169" y="1069732"/>
        <a:ext cx="1310846" cy="1310517"/>
      </dsp:txXfrm>
    </dsp:sp>
    <dsp:sp modelId="{8DD77362-8904-4E51-A55D-B4A826A6B0D9}">
      <dsp:nvSpPr>
        <dsp:cNvPr id="0" name=""/>
        <dsp:cNvSpPr/>
      </dsp:nvSpPr>
      <dsp:spPr>
        <a:xfrm rot="2700000">
          <a:off x="5030199" y="741878"/>
          <a:ext cx="1965880" cy="1965880"/>
        </a:xfrm>
        <a:prstGeom prst="teardrop">
          <a:avLst>
            <a:gd name="adj" fmla="val 1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A47C5F-5431-41A8-B5D1-08701AF087CB}">
      <dsp:nvSpPr>
        <dsp:cNvPr id="0" name=""/>
        <dsp:cNvSpPr/>
      </dsp:nvSpPr>
      <dsp:spPr>
        <a:xfrm>
          <a:off x="5104398" y="807560"/>
          <a:ext cx="1835184" cy="1834862"/>
        </a:xfrm>
        <a:prstGeom prst="ellipse">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Sustainable Programs</a:t>
          </a:r>
          <a:endParaRPr lang="en-US" sz="1800" kern="1200" dirty="0"/>
        </a:p>
      </dsp:txBody>
      <dsp:txXfrm>
        <a:off x="5366567" y="1069732"/>
        <a:ext cx="1310846" cy="1310517"/>
      </dsp:txXfrm>
    </dsp:sp>
    <dsp:sp modelId="{6F185DEF-473C-4F8F-8102-057EA91BAF6C}">
      <dsp:nvSpPr>
        <dsp:cNvPr id="0" name=""/>
        <dsp:cNvSpPr/>
      </dsp:nvSpPr>
      <dsp:spPr>
        <a:xfrm rot="2700000">
          <a:off x="3007028" y="741878"/>
          <a:ext cx="1965880" cy="1965880"/>
        </a:xfrm>
        <a:prstGeom prst="teardrop">
          <a:avLst>
            <a:gd name="adj" fmla="val 1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CCE93E-66D6-4C4D-8207-BD8A33FDAF86}">
      <dsp:nvSpPr>
        <dsp:cNvPr id="0" name=""/>
        <dsp:cNvSpPr/>
      </dsp:nvSpPr>
      <dsp:spPr>
        <a:xfrm>
          <a:off x="3072797" y="807560"/>
          <a:ext cx="1835184" cy="1834862"/>
        </a:xfrm>
        <a:prstGeom prst="ellipse">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Effective Treatment</a:t>
          </a:r>
          <a:endParaRPr lang="en-US" sz="1800" kern="1200" dirty="0"/>
        </a:p>
      </dsp:txBody>
      <dsp:txXfrm>
        <a:off x="3334966" y="1069732"/>
        <a:ext cx="1310846" cy="1310517"/>
      </dsp:txXfrm>
    </dsp:sp>
    <dsp:sp modelId="{75139D2E-91F3-4E4F-8516-0574C50AFAC2}">
      <dsp:nvSpPr>
        <dsp:cNvPr id="0" name=""/>
        <dsp:cNvSpPr/>
      </dsp:nvSpPr>
      <dsp:spPr>
        <a:xfrm rot="2700000">
          <a:off x="975427" y="741878"/>
          <a:ext cx="1965880" cy="1965880"/>
        </a:xfrm>
        <a:prstGeom prst="teardrop">
          <a:avLst>
            <a:gd name="adj" fmla="val 1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F9CA48-FC77-41B7-9F28-274DC0E57045}">
      <dsp:nvSpPr>
        <dsp:cNvPr id="0" name=""/>
        <dsp:cNvSpPr/>
      </dsp:nvSpPr>
      <dsp:spPr>
        <a:xfrm>
          <a:off x="1041196" y="807560"/>
          <a:ext cx="1835184" cy="1834862"/>
        </a:xfrm>
        <a:prstGeom prst="ellipse">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Engaging Services</a:t>
          </a:r>
          <a:endParaRPr lang="en-US" sz="1800" kern="1200" dirty="0"/>
        </a:p>
      </dsp:txBody>
      <dsp:txXfrm>
        <a:off x="1303365" y="1069732"/>
        <a:ext cx="1310846" cy="13105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4FD9B-9661-41AB-AF98-D549C6BA80B6}">
      <dsp:nvSpPr>
        <dsp:cNvPr id="0" name=""/>
        <dsp:cNvSpPr/>
      </dsp:nvSpPr>
      <dsp:spPr>
        <a:xfrm rot="10800000">
          <a:off x="1852242" y="2681"/>
          <a:ext cx="6386909" cy="974037"/>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9523" tIns="175260" rIns="327152" bIns="175260" numCol="1" spcCol="1270" anchor="ctr" anchorCtr="0">
          <a:noAutofit/>
        </a:bodyPr>
        <a:lstStyle/>
        <a:p>
          <a:pPr lvl="0" algn="ctr" defTabSz="2044700">
            <a:lnSpc>
              <a:spcPct val="90000"/>
            </a:lnSpc>
            <a:spcBef>
              <a:spcPct val="0"/>
            </a:spcBef>
            <a:spcAft>
              <a:spcPct val="35000"/>
            </a:spcAft>
          </a:pPr>
          <a:r>
            <a:rPr lang="en-US" sz="4600" kern="1200" dirty="0" smtClean="0"/>
            <a:t>Transportation</a:t>
          </a:r>
          <a:endParaRPr lang="en-US" sz="4600" kern="1200" dirty="0"/>
        </a:p>
      </dsp:txBody>
      <dsp:txXfrm rot="10800000">
        <a:off x="2095751" y="2681"/>
        <a:ext cx="6143400" cy="974037"/>
      </dsp:txXfrm>
    </dsp:sp>
    <dsp:sp modelId="{762D1454-2952-431A-8E95-ADE81C0AA3A2}">
      <dsp:nvSpPr>
        <dsp:cNvPr id="0" name=""/>
        <dsp:cNvSpPr/>
      </dsp:nvSpPr>
      <dsp:spPr>
        <a:xfrm>
          <a:off x="1365223" y="2681"/>
          <a:ext cx="974037" cy="974037"/>
        </a:xfrm>
        <a:prstGeom prst="ellipse">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EB9FDE-18C4-481A-ABBF-C925627A8C71}">
      <dsp:nvSpPr>
        <dsp:cNvPr id="0" name=""/>
        <dsp:cNvSpPr/>
      </dsp:nvSpPr>
      <dsp:spPr>
        <a:xfrm rot="10800000">
          <a:off x="1852242" y="1237800"/>
          <a:ext cx="6386909" cy="974037"/>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9523" tIns="175260" rIns="327152" bIns="175260" numCol="1" spcCol="1270" anchor="ctr" anchorCtr="0">
          <a:noAutofit/>
        </a:bodyPr>
        <a:lstStyle/>
        <a:p>
          <a:pPr lvl="0" algn="ctr" defTabSz="2044700">
            <a:lnSpc>
              <a:spcPct val="90000"/>
            </a:lnSpc>
            <a:spcBef>
              <a:spcPct val="0"/>
            </a:spcBef>
            <a:spcAft>
              <a:spcPct val="35000"/>
            </a:spcAft>
          </a:pPr>
          <a:r>
            <a:rPr lang="en-US" sz="4600" kern="1200" dirty="0" smtClean="0"/>
            <a:t>Motivation</a:t>
          </a:r>
          <a:endParaRPr lang="en-US" sz="4600" kern="1200" dirty="0"/>
        </a:p>
      </dsp:txBody>
      <dsp:txXfrm rot="10800000">
        <a:off x="2095751" y="1237800"/>
        <a:ext cx="6143400" cy="974037"/>
      </dsp:txXfrm>
    </dsp:sp>
    <dsp:sp modelId="{D6C12739-4916-4D28-BBCA-C3046E5C7336}">
      <dsp:nvSpPr>
        <dsp:cNvPr id="0" name=""/>
        <dsp:cNvSpPr/>
      </dsp:nvSpPr>
      <dsp:spPr>
        <a:xfrm>
          <a:off x="1365223" y="1237800"/>
          <a:ext cx="974037" cy="974037"/>
        </a:xfrm>
        <a:prstGeom prst="ellipse">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CD107F-4226-4956-8DB2-49965E74916B}">
      <dsp:nvSpPr>
        <dsp:cNvPr id="0" name=""/>
        <dsp:cNvSpPr/>
      </dsp:nvSpPr>
      <dsp:spPr>
        <a:xfrm rot="10800000">
          <a:off x="1852242" y="2472918"/>
          <a:ext cx="6386909" cy="974037"/>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9523" tIns="175260" rIns="327152" bIns="175260" numCol="1" spcCol="1270" anchor="ctr" anchorCtr="0">
          <a:noAutofit/>
        </a:bodyPr>
        <a:lstStyle/>
        <a:p>
          <a:pPr lvl="0" algn="ctr" defTabSz="2044700">
            <a:lnSpc>
              <a:spcPct val="90000"/>
            </a:lnSpc>
            <a:spcBef>
              <a:spcPct val="0"/>
            </a:spcBef>
            <a:spcAft>
              <a:spcPct val="35000"/>
            </a:spcAft>
          </a:pPr>
          <a:r>
            <a:rPr lang="en-US" sz="4600" kern="1200" dirty="0" smtClean="0"/>
            <a:t>Resources</a:t>
          </a:r>
          <a:endParaRPr lang="en-US" sz="4600" kern="1200" dirty="0"/>
        </a:p>
      </dsp:txBody>
      <dsp:txXfrm rot="10800000">
        <a:off x="2095751" y="2472918"/>
        <a:ext cx="6143400" cy="974037"/>
      </dsp:txXfrm>
    </dsp:sp>
    <dsp:sp modelId="{1936CE62-2AF7-403E-9A17-C54A0B20A519}">
      <dsp:nvSpPr>
        <dsp:cNvPr id="0" name=""/>
        <dsp:cNvSpPr/>
      </dsp:nvSpPr>
      <dsp:spPr>
        <a:xfrm>
          <a:off x="1365223" y="2472918"/>
          <a:ext cx="974037" cy="974037"/>
        </a:xfrm>
        <a:prstGeom prst="ellipse">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9/19/2018</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9/19/2018</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9/19/2018</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mailto:brenda.lipe@scdmh.org"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video" Target="https://www.youtube.com/embed/yfd_Kn-SXd0"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What do we do when school is out?</a:t>
            </a:r>
            <a:endParaRPr lang="en-US" dirty="0"/>
          </a:p>
        </p:txBody>
      </p:sp>
      <p:sp>
        <p:nvSpPr>
          <p:cNvPr id="3" name="Subtitle 2"/>
          <p:cNvSpPr>
            <a:spLocks noGrp="1"/>
          </p:cNvSpPr>
          <p:nvPr>
            <p:ph type="subTitle" idx="1"/>
          </p:nvPr>
        </p:nvSpPr>
        <p:spPr/>
        <p:txBody>
          <a:bodyPr/>
          <a:lstStyle/>
          <a:p>
            <a:r>
              <a:rPr lang="en-US" dirty="0" smtClean="0"/>
              <a:t>Establishing sustainable school mental health programs</a:t>
            </a:r>
          </a:p>
          <a:p>
            <a:r>
              <a:rPr lang="en-US" dirty="0" smtClean="0"/>
              <a:t>Chris Haines, </a:t>
            </a:r>
            <a:r>
              <a:rPr lang="en-US" dirty="0" err="1" smtClean="0"/>
              <a:t>ms</a:t>
            </a:r>
            <a:r>
              <a:rPr lang="en-US" dirty="0" smtClean="0"/>
              <a:t>, </a:t>
            </a:r>
            <a:r>
              <a:rPr lang="en-US" dirty="0" err="1" smtClean="0"/>
              <a:t>lpc</a:t>
            </a:r>
            <a:r>
              <a:rPr lang="en-US" dirty="0" smtClean="0"/>
              <a:t>-a</a:t>
            </a:r>
            <a:endParaRPr lang="en-US" dirty="0"/>
          </a:p>
        </p:txBody>
      </p:sp>
    </p:spTree>
    <p:extLst>
      <p:ext uri="{BB962C8B-B14F-4D97-AF65-F5344CB8AC3E}">
        <p14:creationId xmlns:p14="http://schemas.microsoft.com/office/powerpoint/2010/main" val="82760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solutions: transportation options</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If we wait for children and families to come to us, the problems and barriers will persist. We must get services to them.</a:t>
            </a:r>
          </a:p>
          <a:p>
            <a:r>
              <a:rPr lang="en-US" dirty="0" smtClean="0"/>
              <a:t>Options may include:</a:t>
            </a:r>
          </a:p>
          <a:p>
            <a:pPr lvl="1"/>
            <a:r>
              <a:rPr lang="en-US" dirty="0" smtClean="0"/>
              <a:t>Reserving vehicles your center already owns</a:t>
            </a:r>
          </a:p>
          <a:p>
            <a:pPr lvl="1"/>
            <a:r>
              <a:rPr lang="en-US" dirty="0" smtClean="0"/>
              <a:t>Renting vehicles from state </a:t>
            </a:r>
            <a:r>
              <a:rPr lang="en-US" dirty="0"/>
              <a:t>f</a:t>
            </a:r>
            <a:r>
              <a:rPr lang="en-US" dirty="0" smtClean="0"/>
              <a:t>leet </a:t>
            </a:r>
            <a:r>
              <a:rPr lang="en-US" dirty="0"/>
              <a:t>m</a:t>
            </a:r>
            <a:r>
              <a:rPr lang="en-US" dirty="0" smtClean="0"/>
              <a:t>anagement</a:t>
            </a:r>
          </a:p>
          <a:p>
            <a:pPr lvl="1"/>
            <a:r>
              <a:rPr lang="en-US" dirty="0" smtClean="0"/>
              <a:t>Renting vehicles from private companies</a:t>
            </a:r>
          </a:p>
          <a:p>
            <a:pPr lvl="1"/>
            <a:r>
              <a:rPr lang="en-US" dirty="0" smtClean="0"/>
              <a:t>Rending or borrowing vehicles from local churches</a:t>
            </a:r>
          </a:p>
          <a:p>
            <a:pPr lvl="1"/>
            <a:r>
              <a:rPr lang="en-US" dirty="0" smtClean="0"/>
              <a:t>Renting or borrowing vehicles from local schools</a:t>
            </a:r>
          </a:p>
          <a:p>
            <a:pPr lvl="1"/>
            <a:r>
              <a:rPr lang="en-US" dirty="0" smtClean="0"/>
              <a:t>Using personal vehicles and getting mileage reimbursement</a:t>
            </a:r>
          </a:p>
        </p:txBody>
      </p:sp>
      <p:pic>
        <p:nvPicPr>
          <p:cNvPr id="7" name="Content Placeholder 6"/>
          <p:cNvPicPr>
            <a:picLocks noGrp="1" noChangeAspect="1"/>
          </p:cNvPicPr>
          <p:nvPr>
            <p:ph sz="half" idx="2"/>
          </p:nvPr>
        </p:nvPicPr>
        <p:blipFill>
          <a:blip r:embed="rId2"/>
          <a:stretch>
            <a:fillRect/>
          </a:stretch>
        </p:blipFill>
        <p:spPr>
          <a:xfrm>
            <a:off x="6711950" y="2395538"/>
            <a:ext cx="4048125" cy="2686050"/>
          </a:xfrm>
          <a:prstGeom prst="rect">
            <a:avLst/>
          </a:prstGeom>
        </p:spPr>
      </p:pic>
    </p:spTree>
    <p:extLst>
      <p:ext uri="{BB962C8B-B14F-4D97-AF65-F5344CB8AC3E}">
        <p14:creationId xmlns:p14="http://schemas.microsoft.com/office/powerpoint/2010/main" val="1330417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solutions: Engaging services</a:t>
            </a:r>
            <a:endParaRPr lang="en-US" dirty="0"/>
          </a:p>
        </p:txBody>
      </p:sp>
      <p:sp>
        <p:nvSpPr>
          <p:cNvPr id="5" name="Content Placeholder 4"/>
          <p:cNvSpPr>
            <a:spLocks noGrp="1"/>
          </p:cNvSpPr>
          <p:nvPr>
            <p:ph sz="half" idx="1"/>
          </p:nvPr>
        </p:nvSpPr>
        <p:spPr/>
        <p:txBody>
          <a:bodyPr>
            <a:normAutofit/>
          </a:bodyPr>
          <a:lstStyle/>
          <a:p>
            <a:r>
              <a:rPr lang="en-US" dirty="0" smtClean="0"/>
              <a:t>If we want children, adolescents, and families to show for services, we need to consider what they VALUE.</a:t>
            </a:r>
          </a:p>
          <a:p>
            <a:r>
              <a:rPr lang="en-US" dirty="0" smtClean="0"/>
              <a:t>We must overcome the barriers that prevent them from engaging in services during school breaks just as we do when school is in session!</a:t>
            </a:r>
          </a:p>
        </p:txBody>
      </p:sp>
      <p:pic>
        <p:nvPicPr>
          <p:cNvPr id="7" name="Content Placeholder 6"/>
          <p:cNvPicPr>
            <a:picLocks noGrp="1" noChangeAspect="1"/>
          </p:cNvPicPr>
          <p:nvPr>
            <p:ph sz="half" idx="2"/>
          </p:nvPr>
        </p:nvPicPr>
        <p:blipFill>
          <a:blip r:embed="rId2"/>
          <a:stretch>
            <a:fillRect/>
          </a:stretch>
        </p:blipFill>
        <p:spPr>
          <a:xfrm>
            <a:off x="6446474" y="2572022"/>
            <a:ext cx="4243796" cy="2121898"/>
          </a:xfrm>
          <a:prstGeom prst="rect">
            <a:avLst/>
          </a:prstGeom>
        </p:spPr>
      </p:pic>
    </p:spTree>
    <p:extLst>
      <p:ext uri="{BB962C8B-B14F-4D97-AF65-F5344CB8AC3E}">
        <p14:creationId xmlns:p14="http://schemas.microsoft.com/office/powerpoint/2010/main" val="4111245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lgn="ctr">
              <a:spcBef>
                <a:spcPts val="1266"/>
              </a:spcBef>
              <a:buNone/>
            </a:pPr>
            <a:r>
              <a:rPr lang="en-US" sz="4600" b="1" dirty="0" smtClean="0"/>
              <a:t>Motivation = Value x Expectation</a:t>
            </a:r>
            <a:endParaRPr lang="en-US" sz="4600" b="1" dirty="0"/>
          </a:p>
          <a:p>
            <a:pPr>
              <a:spcBef>
                <a:spcPts val="1266"/>
              </a:spcBef>
            </a:pPr>
            <a:r>
              <a:rPr lang="en-US" dirty="0" smtClean="0"/>
              <a:t>If value is negative, then motivation is negative.</a:t>
            </a:r>
          </a:p>
          <a:p>
            <a:pPr>
              <a:spcBef>
                <a:spcPts val="1266"/>
              </a:spcBef>
            </a:pPr>
            <a:r>
              <a:rPr lang="en-US" dirty="0" smtClean="0"/>
              <a:t>If expectation is negative, then motivation is negative.</a:t>
            </a:r>
          </a:p>
          <a:p>
            <a:pPr>
              <a:spcBef>
                <a:spcPts val="1266"/>
              </a:spcBef>
            </a:pPr>
            <a:r>
              <a:rPr lang="en-US" dirty="0" smtClean="0"/>
              <a:t>If value and expectation are negative, then motivation is positive. Often they are just motivated in a different direction than we would like.</a:t>
            </a:r>
          </a:p>
          <a:p>
            <a:pPr>
              <a:spcBef>
                <a:spcPts val="1266"/>
              </a:spcBef>
            </a:pPr>
            <a:r>
              <a:rPr lang="en-US" dirty="0" smtClean="0"/>
              <a:t>We must increase the </a:t>
            </a:r>
            <a:r>
              <a:rPr lang="en-US" b="1" u="sng" dirty="0" smtClean="0"/>
              <a:t>value</a:t>
            </a:r>
            <a:r>
              <a:rPr lang="en-US" b="1" dirty="0" smtClean="0"/>
              <a:t> </a:t>
            </a:r>
            <a:r>
              <a:rPr lang="en-US" dirty="0" smtClean="0"/>
              <a:t>of the services we are offering and increase the </a:t>
            </a:r>
            <a:r>
              <a:rPr lang="en-US" b="1" u="sng" dirty="0" smtClean="0"/>
              <a:t>expectation</a:t>
            </a:r>
            <a:r>
              <a:rPr lang="en-US" dirty="0" smtClean="0"/>
              <a:t> of what children, adolescents, and families can get. Give the clients and families what they value and expect in order to increase their motivation to remain engaged in treatment.</a:t>
            </a:r>
          </a:p>
          <a:p>
            <a:endParaRPr lang="en-US" dirty="0"/>
          </a:p>
        </p:txBody>
      </p:sp>
      <p:sp>
        <p:nvSpPr>
          <p:cNvPr id="4" name="Title 3"/>
          <p:cNvSpPr>
            <a:spLocks noGrp="1"/>
          </p:cNvSpPr>
          <p:nvPr>
            <p:ph type="title"/>
          </p:nvPr>
        </p:nvSpPr>
        <p:spPr/>
        <p:txBody>
          <a:bodyPr/>
          <a:lstStyle/>
          <a:p>
            <a:r>
              <a:rPr lang="en-US" dirty="0" smtClean="0"/>
              <a:t>The solutions: engaging services</a:t>
            </a:r>
            <a:endParaRPr lang="en-US" dirty="0"/>
          </a:p>
        </p:txBody>
      </p:sp>
      <p:pic>
        <p:nvPicPr>
          <p:cNvPr id="2" name="Picture 1"/>
          <p:cNvPicPr>
            <a:picLocks noChangeAspect="1"/>
          </p:cNvPicPr>
          <p:nvPr/>
        </p:nvPicPr>
        <p:blipFill>
          <a:blip r:embed="rId2"/>
          <a:stretch>
            <a:fillRect/>
          </a:stretch>
        </p:blipFill>
        <p:spPr>
          <a:xfrm>
            <a:off x="8699181" y="5628323"/>
            <a:ext cx="3013847" cy="922270"/>
          </a:xfrm>
          <a:prstGeom prst="rect">
            <a:avLst/>
          </a:prstGeom>
        </p:spPr>
      </p:pic>
      <p:sp>
        <p:nvSpPr>
          <p:cNvPr id="5" name="TextBox 4"/>
          <p:cNvSpPr txBox="1"/>
          <p:nvPr/>
        </p:nvSpPr>
        <p:spPr>
          <a:xfrm>
            <a:off x="6409508" y="5826034"/>
            <a:ext cx="2402884" cy="369332"/>
          </a:xfrm>
          <a:prstGeom prst="rect">
            <a:avLst/>
          </a:prstGeom>
          <a:noFill/>
        </p:spPr>
        <p:txBody>
          <a:bodyPr wrap="square" rtlCol="0">
            <a:spAutoFit/>
          </a:bodyPr>
          <a:lstStyle/>
          <a:p>
            <a:r>
              <a:rPr lang="en-US" dirty="0" smtClean="0"/>
              <a:t>Source: Dr. Rick Griffin</a:t>
            </a:r>
            <a:endParaRPr lang="en-US" dirty="0"/>
          </a:p>
        </p:txBody>
      </p:sp>
    </p:spTree>
    <p:extLst>
      <p:ext uri="{BB962C8B-B14F-4D97-AF65-F5344CB8AC3E}">
        <p14:creationId xmlns:p14="http://schemas.microsoft.com/office/powerpoint/2010/main" val="294168540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solutions: engaging services</a:t>
            </a:r>
            <a:endParaRPr lang="en-US" dirty="0"/>
          </a:p>
        </p:txBody>
      </p:sp>
      <p:pic>
        <p:nvPicPr>
          <p:cNvPr id="5" name="Content Placeholder 4"/>
          <p:cNvPicPr>
            <a:picLocks noGrp="1" noChangeAspect="1"/>
          </p:cNvPicPr>
          <p:nvPr>
            <p:ph sz="half" idx="1"/>
          </p:nvPr>
        </p:nvPicPr>
        <p:blipFill>
          <a:blip r:embed="rId2"/>
          <a:stretch>
            <a:fillRect/>
          </a:stretch>
        </p:blipFill>
        <p:spPr>
          <a:xfrm>
            <a:off x="1933303" y="2384879"/>
            <a:ext cx="3491093" cy="2314746"/>
          </a:xfrm>
          <a:prstGeom prst="rect">
            <a:avLst/>
          </a:prstGeom>
        </p:spPr>
      </p:pic>
      <p:sp>
        <p:nvSpPr>
          <p:cNvPr id="4" name="Content Placeholder 3"/>
          <p:cNvSpPr>
            <a:spLocks noGrp="1"/>
          </p:cNvSpPr>
          <p:nvPr>
            <p:ph sz="half" idx="2"/>
          </p:nvPr>
        </p:nvSpPr>
        <p:spPr/>
        <p:txBody>
          <a:bodyPr/>
          <a:lstStyle/>
          <a:p>
            <a:r>
              <a:rPr lang="en-US" dirty="0" smtClean="0"/>
              <a:t>Let’s Empathize</a:t>
            </a:r>
          </a:p>
          <a:p>
            <a:pPr lvl="1"/>
            <a:r>
              <a:rPr lang="en-US" dirty="0" smtClean="0"/>
              <a:t>When you, your children, or your family have a “break,” what do you want?</a:t>
            </a:r>
          </a:p>
          <a:p>
            <a:pPr lvl="1"/>
            <a:r>
              <a:rPr lang="en-US" dirty="0" smtClean="0"/>
              <a:t>When children have school breaks, what do they want to experience?</a:t>
            </a:r>
          </a:p>
          <a:p>
            <a:pPr lvl="1"/>
            <a:r>
              <a:rPr lang="en-US" dirty="0" smtClean="0"/>
              <a:t>When adolescents are on school breaks, what do they want to do?</a:t>
            </a:r>
          </a:p>
          <a:p>
            <a:pPr lvl="1"/>
            <a:r>
              <a:rPr lang="en-US" dirty="0" smtClean="0"/>
              <a:t>When children and adolescents are out of school, what do their parents need?</a:t>
            </a:r>
            <a:endParaRPr lang="en-US" dirty="0"/>
          </a:p>
        </p:txBody>
      </p:sp>
    </p:spTree>
    <p:extLst>
      <p:ext uri="{BB962C8B-B14F-4D97-AF65-F5344CB8AC3E}">
        <p14:creationId xmlns:p14="http://schemas.microsoft.com/office/powerpoint/2010/main" val="3803151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 in your area</a:t>
            </a:r>
            <a:endParaRPr lang="en-US" dirty="0"/>
          </a:p>
        </p:txBody>
      </p:sp>
      <p:sp>
        <p:nvSpPr>
          <p:cNvPr id="5" name="Content Placeholder 4"/>
          <p:cNvSpPr>
            <a:spLocks noGrp="1"/>
          </p:cNvSpPr>
          <p:nvPr>
            <p:ph sz="half" idx="1"/>
          </p:nvPr>
        </p:nvSpPr>
        <p:spPr/>
        <p:txBody>
          <a:bodyPr/>
          <a:lstStyle/>
          <a:p>
            <a:r>
              <a:rPr lang="en-US" dirty="0" smtClean="0"/>
              <a:t>For Children</a:t>
            </a:r>
          </a:p>
          <a:p>
            <a:pPr lvl="1"/>
            <a:r>
              <a:rPr lang="en-US" dirty="0" smtClean="0"/>
              <a:t>______________________________</a:t>
            </a:r>
          </a:p>
          <a:p>
            <a:pPr lvl="1"/>
            <a:r>
              <a:rPr lang="en-US" dirty="0" smtClean="0"/>
              <a:t>______________________________</a:t>
            </a:r>
          </a:p>
          <a:p>
            <a:pPr lvl="1"/>
            <a:r>
              <a:rPr lang="en-US" dirty="0" smtClean="0"/>
              <a:t>______________________________</a:t>
            </a:r>
          </a:p>
          <a:p>
            <a:pPr lvl="1"/>
            <a:r>
              <a:rPr lang="en-US" dirty="0" smtClean="0"/>
              <a:t>______________________________</a:t>
            </a:r>
          </a:p>
          <a:p>
            <a:pPr lvl="1"/>
            <a:r>
              <a:rPr lang="en-US" dirty="0" smtClean="0"/>
              <a:t>______________________________</a:t>
            </a:r>
          </a:p>
          <a:p>
            <a:pPr lvl="1"/>
            <a:r>
              <a:rPr lang="en-US" dirty="0" smtClean="0"/>
              <a:t>______________________________</a:t>
            </a:r>
            <a:endParaRPr lang="en-US" dirty="0"/>
          </a:p>
        </p:txBody>
      </p:sp>
      <p:sp>
        <p:nvSpPr>
          <p:cNvPr id="6" name="Content Placeholder 5"/>
          <p:cNvSpPr>
            <a:spLocks noGrp="1"/>
          </p:cNvSpPr>
          <p:nvPr>
            <p:ph sz="half" idx="2"/>
          </p:nvPr>
        </p:nvSpPr>
        <p:spPr/>
        <p:txBody>
          <a:bodyPr/>
          <a:lstStyle/>
          <a:p>
            <a:r>
              <a:rPr lang="en-US" dirty="0" smtClean="0"/>
              <a:t>For Adolescents</a:t>
            </a:r>
          </a:p>
          <a:p>
            <a:pPr lvl="1"/>
            <a:r>
              <a:rPr lang="en-US" dirty="0"/>
              <a:t>______________________________</a:t>
            </a:r>
          </a:p>
          <a:p>
            <a:pPr lvl="1"/>
            <a:r>
              <a:rPr lang="en-US" dirty="0"/>
              <a:t>______________________________</a:t>
            </a:r>
          </a:p>
          <a:p>
            <a:pPr lvl="1"/>
            <a:r>
              <a:rPr lang="en-US" dirty="0"/>
              <a:t>______________________________</a:t>
            </a:r>
          </a:p>
          <a:p>
            <a:pPr lvl="1"/>
            <a:r>
              <a:rPr lang="en-US" dirty="0"/>
              <a:t>______________________________</a:t>
            </a:r>
          </a:p>
          <a:p>
            <a:pPr lvl="1"/>
            <a:r>
              <a:rPr lang="en-US" dirty="0"/>
              <a:t>______________________________</a:t>
            </a:r>
          </a:p>
          <a:p>
            <a:pPr lvl="1"/>
            <a:r>
              <a:rPr lang="en-US" dirty="0"/>
              <a:t>______________________________</a:t>
            </a:r>
          </a:p>
          <a:p>
            <a:pPr marL="457200" lvl="1" indent="0">
              <a:buNone/>
            </a:pPr>
            <a:endParaRPr lang="en-US" dirty="0"/>
          </a:p>
        </p:txBody>
      </p:sp>
    </p:spTree>
    <p:extLst>
      <p:ext uri="{BB962C8B-B14F-4D97-AF65-F5344CB8AC3E}">
        <p14:creationId xmlns:p14="http://schemas.microsoft.com/office/powerpoint/2010/main" val="3916966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solutions: engaging services</a:t>
            </a:r>
            <a:endParaRPr lang="en-US" dirty="0"/>
          </a:p>
        </p:txBody>
      </p:sp>
      <p:sp>
        <p:nvSpPr>
          <p:cNvPr id="3" name="Content Placeholder 2"/>
          <p:cNvSpPr>
            <a:spLocks noGrp="1"/>
          </p:cNvSpPr>
          <p:nvPr>
            <p:ph sz="half" idx="1"/>
          </p:nvPr>
        </p:nvSpPr>
        <p:spPr/>
        <p:txBody>
          <a:bodyPr/>
          <a:lstStyle/>
          <a:p>
            <a:r>
              <a:rPr lang="en-US" dirty="0" smtClean="0"/>
              <a:t>Each of the activities in your area, whether free or with a cost, provides an opportunity to motivate children and adolescents to attend.</a:t>
            </a:r>
          </a:p>
          <a:p>
            <a:r>
              <a:rPr lang="en-US" dirty="0" smtClean="0"/>
              <a:t>What skills, abilities, and relationships do children and adolescents need to succeed in these activities?</a:t>
            </a:r>
            <a:endParaRPr lang="en-US" dirty="0"/>
          </a:p>
        </p:txBody>
      </p:sp>
      <p:sp>
        <p:nvSpPr>
          <p:cNvPr id="4" name="Content Placeholder 3"/>
          <p:cNvSpPr>
            <a:spLocks noGrp="1"/>
          </p:cNvSpPr>
          <p:nvPr>
            <p:ph sz="half" idx="2"/>
          </p:nvPr>
        </p:nvSpPr>
        <p:spPr/>
        <p:txBody>
          <a:bodyPr/>
          <a:lstStyle/>
          <a:p>
            <a:r>
              <a:rPr lang="en-US" dirty="0" smtClean="0"/>
              <a:t>Skills and Abilities:</a:t>
            </a:r>
          </a:p>
          <a:p>
            <a:pPr lvl="1"/>
            <a:r>
              <a:rPr lang="en-US" dirty="0" smtClean="0"/>
              <a:t>____________________________</a:t>
            </a:r>
          </a:p>
          <a:p>
            <a:pPr lvl="1"/>
            <a:r>
              <a:rPr lang="en-US" dirty="0" smtClean="0"/>
              <a:t>____________________________</a:t>
            </a:r>
          </a:p>
          <a:p>
            <a:pPr lvl="1"/>
            <a:r>
              <a:rPr lang="en-US" dirty="0" smtClean="0"/>
              <a:t>____________________________</a:t>
            </a:r>
          </a:p>
          <a:p>
            <a:r>
              <a:rPr lang="en-US" dirty="0" smtClean="0"/>
              <a:t>Relationships:</a:t>
            </a:r>
          </a:p>
          <a:p>
            <a:pPr lvl="1"/>
            <a:r>
              <a:rPr lang="en-US" dirty="0" smtClean="0"/>
              <a:t>____________________________</a:t>
            </a:r>
          </a:p>
          <a:p>
            <a:pPr lvl="1"/>
            <a:r>
              <a:rPr lang="en-US" dirty="0" smtClean="0"/>
              <a:t>____________________________</a:t>
            </a:r>
          </a:p>
          <a:p>
            <a:pPr lvl="1"/>
            <a:r>
              <a:rPr lang="en-US" dirty="0" smtClean="0"/>
              <a:t>____________________________</a:t>
            </a:r>
          </a:p>
        </p:txBody>
      </p:sp>
    </p:spTree>
    <p:extLst>
      <p:ext uri="{BB962C8B-B14F-4D97-AF65-F5344CB8AC3E}">
        <p14:creationId xmlns:p14="http://schemas.microsoft.com/office/powerpoint/2010/main" val="2396171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solutions: engaging services</a:t>
            </a:r>
            <a:endParaRPr lang="en-US" dirty="0"/>
          </a:p>
        </p:txBody>
      </p:sp>
      <p:sp>
        <p:nvSpPr>
          <p:cNvPr id="3" name="Content Placeholder 2"/>
          <p:cNvSpPr>
            <a:spLocks noGrp="1"/>
          </p:cNvSpPr>
          <p:nvPr>
            <p:ph sz="half" idx="1"/>
          </p:nvPr>
        </p:nvSpPr>
        <p:spPr/>
        <p:txBody>
          <a:bodyPr/>
          <a:lstStyle/>
          <a:p>
            <a:pPr marL="0" indent="0">
              <a:buNone/>
            </a:pPr>
            <a:r>
              <a:rPr lang="en-US" dirty="0" smtClean="0"/>
              <a:t>What services can you provide that help children to learn the skills and abilities they need or the relationships they need?</a:t>
            </a:r>
          </a:p>
          <a:p>
            <a:pPr lvl="1"/>
            <a:r>
              <a:rPr lang="en-US" dirty="0" smtClean="0"/>
              <a:t>Individual Therapy</a:t>
            </a:r>
          </a:p>
          <a:p>
            <a:pPr lvl="1"/>
            <a:r>
              <a:rPr lang="en-US" dirty="0" smtClean="0"/>
              <a:t>Group Therapy</a:t>
            </a:r>
          </a:p>
          <a:p>
            <a:pPr lvl="1"/>
            <a:r>
              <a:rPr lang="en-US" dirty="0" smtClean="0"/>
              <a:t>PRS</a:t>
            </a:r>
          </a:p>
          <a:p>
            <a:pPr lvl="1"/>
            <a:r>
              <a:rPr lang="en-US" dirty="0" smtClean="0"/>
              <a:t>Behavior Modification</a:t>
            </a:r>
            <a:endParaRPr lang="en-US" dirty="0"/>
          </a:p>
        </p:txBody>
      </p:sp>
      <p:pic>
        <p:nvPicPr>
          <p:cNvPr id="5" name="Content Placeholder 4"/>
          <p:cNvPicPr>
            <a:picLocks noGrp="1" noChangeAspect="1"/>
          </p:cNvPicPr>
          <p:nvPr>
            <p:ph sz="half" idx="2"/>
          </p:nvPr>
        </p:nvPicPr>
        <p:blipFill>
          <a:blip r:embed="rId2"/>
          <a:stretch>
            <a:fillRect/>
          </a:stretch>
        </p:blipFill>
        <p:spPr>
          <a:xfrm>
            <a:off x="6413500" y="2112804"/>
            <a:ext cx="4645025" cy="3251517"/>
          </a:xfrm>
          <a:prstGeom prst="rect">
            <a:avLst/>
          </a:prstGeom>
        </p:spPr>
      </p:pic>
    </p:spTree>
    <p:extLst>
      <p:ext uri="{BB962C8B-B14F-4D97-AF65-F5344CB8AC3E}">
        <p14:creationId xmlns:p14="http://schemas.microsoft.com/office/powerpoint/2010/main" val="2378098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tools: therapeutic services</a:t>
            </a:r>
            <a:endParaRPr lang="en-US" dirty="0"/>
          </a:p>
        </p:txBody>
      </p:sp>
      <p:sp>
        <p:nvSpPr>
          <p:cNvPr id="3" name="Content Placeholder 2"/>
          <p:cNvSpPr>
            <a:spLocks noGrp="1"/>
          </p:cNvSpPr>
          <p:nvPr>
            <p:ph sz="half" idx="1"/>
          </p:nvPr>
        </p:nvSpPr>
        <p:spPr/>
        <p:txBody>
          <a:bodyPr/>
          <a:lstStyle/>
          <a:p>
            <a:r>
              <a:rPr lang="en-US" dirty="0" smtClean="0"/>
              <a:t>Individual Therapy</a:t>
            </a:r>
          </a:p>
          <a:p>
            <a:r>
              <a:rPr lang="en-US" dirty="0" smtClean="0"/>
              <a:t>Group Therapy</a:t>
            </a:r>
          </a:p>
          <a:p>
            <a:r>
              <a:rPr lang="en-US" dirty="0" smtClean="0"/>
              <a:t>Psychosocial Rehabilitation Services</a:t>
            </a:r>
          </a:p>
          <a:p>
            <a:r>
              <a:rPr lang="en-US" dirty="0" smtClean="0"/>
              <a:t>Behavior Modification</a:t>
            </a:r>
            <a:endParaRPr lang="en-US" dirty="0"/>
          </a:p>
        </p:txBody>
      </p:sp>
      <p:pic>
        <p:nvPicPr>
          <p:cNvPr id="5" name="Content Placeholder 4"/>
          <p:cNvPicPr>
            <a:picLocks noGrp="1" noChangeAspect="1"/>
          </p:cNvPicPr>
          <p:nvPr>
            <p:ph sz="half" idx="2"/>
          </p:nvPr>
        </p:nvPicPr>
        <p:blipFill>
          <a:blip r:embed="rId2"/>
          <a:stretch>
            <a:fillRect/>
          </a:stretch>
        </p:blipFill>
        <p:spPr>
          <a:xfrm>
            <a:off x="6505303" y="2017713"/>
            <a:ext cx="4441371" cy="3441700"/>
          </a:xfrm>
          <a:prstGeom prst="rect">
            <a:avLst/>
          </a:prstGeom>
        </p:spPr>
      </p:pic>
      <p:sp>
        <p:nvSpPr>
          <p:cNvPr id="6" name="TextBox 5"/>
          <p:cNvSpPr txBox="1"/>
          <p:nvPr/>
        </p:nvSpPr>
        <p:spPr>
          <a:xfrm>
            <a:off x="6505303" y="5459413"/>
            <a:ext cx="4441371" cy="646331"/>
          </a:xfrm>
          <a:prstGeom prst="rect">
            <a:avLst/>
          </a:prstGeom>
          <a:noFill/>
        </p:spPr>
        <p:txBody>
          <a:bodyPr wrap="square" rtlCol="0">
            <a:spAutoFit/>
          </a:bodyPr>
          <a:lstStyle/>
          <a:p>
            <a:r>
              <a:rPr lang="en-US" dirty="0" smtClean="0"/>
              <a:t>GOAT (Great Outdoor Adventure Trips)</a:t>
            </a:r>
          </a:p>
          <a:p>
            <a:r>
              <a:rPr lang="en-US" dirty="0" smtClean="0"/>
              <a:t>Greenville, SC</a:t>
            </a:r>
            <a:endParaRPr lang="en-US" dirty="0"/>
          </a:p>
        </p:txBody>
      </p:sp>
    </p:spTree>
    <p:extLst>
      <p:ext uri="{BB962C8B-B14F-4D97-AF65-F5344CB8AC3E}">
        <p14:creationId xmlns:p14="http://schemas.microsoft.com/office/powerpoint/2010/main" val="1244100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therapy</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When we conceptualize this service, we far too often use an adult, outpatient model of “sitting and talking.”</a:t>
            </a:r>
          </a:p>
          <a:p>
            <a:r>
              <a:rPr lang="en-US" dirty="0" smtClean="0"/>
              <a:t>Individual therapy for children and adolescents certainly involves talking, but it may need less “sitting” and more “doing.”</a:t>
            </a:r>
          </a:p>
          <a:p>
            <a:r>
              <a:rPr lang="en-US" dirty="0" smtClean="0"/>
              <a:t>What are some things you do when you need to talk with a child or adolescent who cannot or will not “sit.”</a:t>
            </a:r>
            <a:endParaRPr lang="en-US" dirty="0"/>
          </a:p>
        </p:txBody>
      </p:sp>
      <p:sp>
        <p:nvSpPr>
          <p:cNvPr id="4" name="Content Placeholder 3"/>
          <p:cNvSpPr>
            <a:spLocks noGrp="1"/>
          </p:cNvSpPr>
          <p:nvPr>
            <p:ph sz="half" idx="2"/>
          </p:nvPr>
        </p:nvSpPr>
        <p:spPr/>
        <p:txBody>
          <a:bodyPr>
            <a:normAutofit fontScale="92500" lnSpcReduction="20000"/>
          </a:bodyPr>
          <a:lstStyle/>
          <a:p>
            <a:r>
              <a:rPr lang="en-US" dirty="0" smtClean="0"/>
              <a:t>Consider accepted theories and evidence-based treatment models.</a:t>
            </a:r>
          </a:p>
          <a:p>
            <a:pPr lvl="1"/>
            <a:r>
              <a:rPr lang="en-US" dirty="0" smtClean="0"/>
              <a:t>Play Therapy: a form of therapy using play to help children to express and communicate feelings</a:t>
            </a:r>
          </a:p>
          <a:p>
            <a:pPr lvl="1"/>
            <a:r>
              <a:rPr lang="en-US" dirty="0" smtClean="0"/>
              <a:t>TF-CBT: an evidence-based treatment that includes </a:t>
            </a:r>
            <a:r>
              <a:rPr lang="en-US" i="1" dirty="0" smtClean="0"/>
              <a:t>in vivo</a:t>
            </a:r>
            <a:r>
              <a:rPr lang="en-US" dirty="0" smtClean="0"/>
              <a:t> (meaning “in real life”) application of coping skills and improved thinking learned in previous parts of the model to overcome avoidance and reduce the interference of anxiety or trauma on daily functioning.</a:t>
            </a:r>
            <a:endParaRPr lang="en-US" dirty="0"/>
          </a:p>
        </p:txBody>
      </p:sp>
    </p:spTree>
    <p:extLst>
      <p:ext uri="{BB962C8B-B14F-4D97-AF65-F5344CB8AC3E}">
        <p14:creationId xmlns:p14="http://schemas.microsoft.com/office/powerpoint/2010/main" val="2707158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therapy</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smtClean="0"/>
              <a:t>Can individual therapy be used as you are helping children when school is out?</a:t>
            </a:r>
          </a:p>
          <a:p>
            <a:r>
              <a:rPr lang="en-US" dirty="0" smtClean="0"/>
              <a:t>Are you helping children or adolescents to develop the skills and abilities needed to function positively in their communities?</a:t>
            </a:r>
          </a:p>
          <a:p>
            <a:r>
              <a:rPr lang="en-US" dirty="0" smtClean="0"/>
              <a:t>Are you helping children and adolescents develop the relationships and activities needed for healthy social functioning?</a:t>
            </a:r>
          </a:p>
          <a:p>
            <a:r>
              <a:rPr lang="en-US" dirty="0" smtClean="0"/>
              <a:t>Do DLA-20 results indicate areas of disturbance in life functioning that need to be addressed in “real life” settings or situations?</a:t>
            </a:r>
            <a:endParaRPr lang="en-US" dirty="0"/>
          </a:p>
        </p:txBody>
      </p:sp>
      <p:pic>
        <p:nvPicPr>
          <p:cNvPr id="5" name="Content Placeholder 4"/>
          <p:cNvPicPr>
            <a:picLocks noGrp="1" noChangeAspect="1"/>
          </p:cNvPicPr>
          <p:nvPr>
            <p:ph sz="half" idx="2"/>
          </p:nvPr>
        </p:nvPicPr>
        <p:blipFill>
          <a:blip r:embed="rId2"/>
          <a:stretch>
            <a:fillRect/>
          </a:stretch>
        </p:blipFill>
        <p:spPr>
          <a:xfrm>
            <a:off x="6696982" y="2499632"/>
            <a:ext cx="3834748" cy="2464254"/>
          </a:xfrm>
          <a:prstGeom prst="rect">
            <a:avLst/>
          </a:prstGeom>
        </p:spPr>
      </p:pic>
    </p:spTree>
    <p:extLst>
      <p:ext uri="{BB962C8B-B14F-4D97-AF65-F5344CB8AC3E}">
        <p14:creationId xmlns:p14="http://schemas.microsoft.com/office/powerpoint/2010/main" val="471881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question</a:t>
            </a:r>
            <a:endParaRPr lang="en-US" dirty="0"/>
          </a:p>
        </p:txBody>
      </p:sp>
      <p:pic>
        <p:nvPicPr>
          <p:cNvPr id="6" name="Content Placeholder 5"/>
          <p:cNvPicPr>
            <a:picLocks noGrp="1" noChangeAspect="1"/>
          </p:cNvPicPr>
          <p:nvPr>
            <p:ph idx="1"/>
          </p:nvPr>
        </p:nvPicPr>
        <p:blipFill>
          <a:blip r:embed="rId2"/>
          <a:stretch>
            <a:fillRect/>
          </a:stretch>
        </p:blipFill>
        <p:spPr>
          <a:xfrm>
            <a:off x="6740525" y="2256631"/>
            <a:ext cx="2619375" cy="1743075"/>
          </a:xfrm>
          <a:prstGeom prst="rect">
            <a:avLst/>
          </a:prstGeom>
        </p:spPr>
      </p:pic>
      <p:sp>
        <p:nvSpPr>
          <p:cNvPr id="5" name="Text Placeholder 4"/>
          <p:cNvSpPr>
            <a:spLocks noGrp="1"/>
          </p:cNvSpPr>
          <p:nvPr>
            <p:ph type="body" sz="half" idx="2"/>
          </p:nvPr>
        </p:nvSpPr>
        <p:spPr/>
        <p:txBody>
          <a:bodyPr>
            <a:normAutofit lnSpcReduction="10000"/>
          </a:bodyPr>
          <a:lstStyle/>
          <a:p>
            <a:r>
              <a:rPr lang="en-US" sz="3200" cap="all" dirty="0">
                <a:solidFill>
                  <a:prstClr val="black"/>
                </a:solidFill>
                <a:ea typeface="+mj-ea"/>
                <a:cs typeface="+mj-cs"/>
              </a:rPr>
              <a:t>What do we do when school is out?!?</a:t>
            </a:r>
            <a:endParaRPr lang="en-US" dirty="0"/>
          </a:p>
        </p:txBody>
      </p:sp>
      <p:pic>
        <p:nvPicPr>
          <p:cNvPr id="7" name="Picture 6"/>
          <p:cNvPicPr>
            <a:picLocks noChangeAspect="1"/>
          </p:cNvPicPr>
          <p:nvPr/>
        </p:nvPicPr>
        <p:blipFill>
          <a:blip r:embed="rId3"/>
          <a:stretch>
            <a:fillRect/>
          </a:stretch>
        </p:blipFill>
        <p:spPr>
          <a:xfrm>
            <a:off x="5352097" y="4451501"/>
            <a:ext cx="1963853" cy="1124091"/>
          </a:xfrm>
          <a:prstGeom prst="rect">
            <a:avLst/>
          </a:prstGeom>
        </p:spPr>
      </p:pic>
      <p:pic>
        <p:nvPicPr>
          <p:cNvPr id="8" name="Picture 7"/>
          <p:cNvPicPr>
            <a:picLocks noChangeAspect="1"/>
          </p:cNvPicPr>
          <p:nvPr/>
        </p:nvPicPr>
        <p:blipFill>
          <a:blip r:embed="rId4"/>
          <a:stretch>
            <a:fillRect/>
          </a:stretch>
        </p:blipFill>
        <p:spPr>
          <a:xfrm>
            <a:off x="5407240" y="204205"/>
            <a:ext cx="1853565" cy="1718326"/>
          </a:xfrm>
          <a:prstGeom prst="rect">
            <a:avLst/>
          </a:prstGeom>
        </p:spPr>
      </p:pic>
      <p:pic>
        <p:nvPicPr>
          <p:cNvPr id="9" name="Picture 8"/>
          <p:cNvPicPr>
            <a:picLocks noChangeAspect="1"/>
          </p:cNvPicPr>
          <p:nvPr/>
        </p:nvPicPr>
        <p:blipFill>
          <a:blip r:embed="rId5"/>
          <a:stretch>
            <a:fillRect/>
          </a:stretch>
        </p:blipFill>
        <p:spPr>
          <a:xfrm>
            <a:off x="8916794" y="428009"/>
            <a:ext cx="2046072" cy="1270718"/>
          </a:xfrm>
          <a:prstGeom prst="rect">
            <a:avLst/>
          </a:prstGeom>
        </p:spPr>
      </p:pic>
      <p:pic>
        <p:nvPicPr>
          <p:cNvPr id="10" name="Picture 9"/>
          <p:cNvPicPr>
            <a:picLocks noChangeAspect="1"/>
          </p:cNvPicPr>
          <p:nvPr/>
        </p:nvPicPr>
        <p:blipFill>
          <a:blip r:embed="rId6"/>
          <a:stretch>
            <a:fillRect/>
          </a:stretch>
        </p:blipFill>
        <p:spPr>
          <a:xfrm>
            <a:off x="8916794" y="4451501"/>
            <a:ext cx="2134571" cy="1241536"/>
          </a:xfrm>
          <a:prstGeom prst="rect">
            <a:avLst/>
          </a:prstGeom>
        </p:spPr>
      </p:pic>
    </p:spTree>
    <p:extLst>
      <p:ext uri="{BB962C8B-B14F-4D97-AF65-F5344CB8AC3E}">
        <p14:creationId xmlns:p14="http://schemas.microsoft.com/office/powerpoint/2010/main" val="3318956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therapy</a:t>
            </a:r>
            <a:endParaRPr lang="en-US" dirty="0"/>
          </a:p>
        </p:txBody>
      </p:sp>
      <p:pic>
        <p:nvPicPr>
          <p:cNvPr id="5" name="Content Placeholder 4"/>
          <p:cNvPicPr>
            <a:picLocks noGrp="1" noChangeAspect="1"/>
          </p:cNvPicPr>
          <p:nvPr>
            <p:ph sz="half" idx="1"/>
          </p:nvPr>
        </p:nvPicPr>
        <p:blipFill>
          <a:blip r:embed="rId2"/>
          <a:stretch>
            <a:fillRect/>
          </a:stretch>
        </p:blipFill>
        <p:spPr>
          <a:xfrm>
            <a:off x="1447800" y="2337026"/>
            <a:ext cx="4645025" cy="2796723"/>
          </a:xfrm>
          <a:prstGeom prst="rect">
            <a:avLst/>
          </a:prstGeom>
        </p:spPr>
      </p:pic>
      <p:sp>
        <p:nvSpPr>
          <p:cNvPr id="4" name="Content Placeholder 3"/>
          <p:cNvSpPr>
            <a:spLocks noGrp="1"/>
          </p:cNvSpPr>
          <p:nvPr>
            <p:ph sz="half" idx="2"/>
          </p:nvPr>
        </p:nvSpPr>
        <p:spPr/>
        <p:txBody>
          <a:bodyPr>
            <a:normAutofit/>
          </a:bodyPr>
          <a:lstStyle/>
          <a:p>
            <a:r>
              <a:rPr lang="en-US" dirty="0" smtClean="0"/>
              <a:t>Individual therapy in community-based settings and situations allows you to move out of an office and into “real life” to help your client.</a:t>
            </a:r>
          </a:p>
          <a:p>
            <a:r>
              <a:rPr lang="en-US" i="1" dirty="0" smtClean="0"/>
              <a:t>In vivo </a:t>
            </a:r>
            <a:r>
              <a:rPr lang="en-US" dirty="0" smtClean="0"/>
              <a:t>treatment allows you to understand areas of strength, and it helps you to see areas of lagging or lacking skills in your client’s functioning.</a:t>
            </a:r>
          </a:p>
        </p:txBody>
      </p:sp>
      <p:sp>
        <p:nvSpPr>
          <p:cNvPr id="6" name="TextBox 5"/>
          <p:cNvSpPr txBox="1"/>
          <p:nvPr/>
        </p:nvSpPr>
        <p:spPr>
          <a:xfrm>
            <a:off x="1384664" y="5413144"/>
            <a:ext cx="4798422" cy="646331"/>
          </a:xfrm>
          <a:prstGeom prst="rect">
            <a:avLst/>
          </a:prstGeom>
          <a:noFill/>
        </p:spPr>
        <p:txBody>
          <a:bodyPr wrap="square" rtlCol="0">
            <a:spAutoFit/>
          </a:bodyPr>
          <a:lstStyle/>
          <a:p>
            <a:r>
              <a:rPr lang="en-US" dirty="0" smtClean="0"/>
              <a:t>YMCA Camp Greenville Outdoor Ropes Course</a:t>
            </a:r>
          </a:p>
          <a:p>
            <a:r>
              <a:rPr lang="en-US" dirty="0" smtClean="0"/>
              <a:t>Cleveland, SC</a:t>
            </a:r>
            <a:endParaRPr lang="en-US" dirty="0"/>
          </a:p>
        </p:txBody>
      </p:sp>
    </p:spTree>
    <p:extLst>
      <p:ext uri="{BB962C8B-B14F-4D97-AF65-F5344CB8AC3E}">
        <p14:creationId xmlns:p14="http://schemas.microsoft.com/office/powerpoint/2010/main" val="3588286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therapy</a:t>
            </a:r>
            <a:endParaRPr lang="en-US" dirty="0"/>
          </a:p>
        </p:txBody>
      </p:sp>
      <p:pic>
        <p:nvPicPr>
          <p:cNvPr id="5" name="Content Placeholder 4"/>
          <p:cNvPicPr>
            <a:picLocks noGrp="1" noChangeAspect="1"/>
          </p:cNvPicPr>
          <p:nvPr>
            <p:ph sz="half" idx="1"/>
          </p:nvPr>
        </p:nvPicPr>
        <p:blipFill>
          <a:blip r:embed="rId2"/>
          <a:stretch>
            <a:fillRect/>
          </a:stretch>
        </p:blipFill>
        <p:spPr>
          <a:xfrm>
            <a:off x="1447800" y="2476026"/>
            <a:ext cx="4645025" cy="2518724"/>
          </a:xfrm>
          <a:prstGeom prst="rect">
            <a:avLst/>
          </a:prstGeom>
        </p:spPr>
      </p:pic>
      <p:sp>
        <p:nvSpPr>
          <p:cNvPr id="4" name="Content Placeholder 3"/>
          <p:cNvSpPr>
            <a:spLocks noGrp="1"/>
          </p:cNvSpPr>
          <p:nvPr>
            <p:ph sz="half" idx="2"/>
          </p:nvPr>
        </p:nvSpPr>
        <p:spPr/>
        <p:txBody>
          <a:bodyPr>
            <a:normAutofit lnSpcReduction="10000"/>
          </a:bodyPr>
          <a:lstStyle/>
          <a:p>
            <a:r>
              <a:rPr lang="en-US" dirty="0" smtClean="0"/>
              <a:t>Children and teens often desire to be more connected during school breaks.</a:t>
            </a:r>
          </a:p>
          <a:p>
            <a:r>
              <a:rPr lang="en-US" dirty="0" smtClean="0"/>
              <a:t>Small groups of peers can motivate children and adolescents to engage in services.</a:t>
            </a:r>
          </a:p>
          <a:p>
            <a:r>
              <a:rPr lang="en-US" dirty="0" smtClean="0"/>
              <a:t>Groups are powerful tools in helping children and adolescents to develop strong social relationships and communication skills.</a:t>
            </a:r>
          </a:p>
        </p:txBody>
      </p:sp>
    </p:spTree>
    <p:extLst>
      <p:ext uri="{BB962C8B-B14F-4D97-AF65-F5344CB8AC3E}">
        <p14:creationId xmlns:p14="http://schemas.microsoft.com/office/powerpoint/2010/main" val="183273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a:t>
            </a:r>
            <a:r>
              <a:rPr lang="en-US" dirty="0" smtClean="0"/>
              <a:t>therapy</a:t>
            </a:r>
            <a:endParaRPr lang="en-US" dirty="0"/>
          </a:p>
        </p:txBody>
      </p:sp>
      <p:sp>
        <p:nvSpPr>
          <p:cNvPr id="3" name="Content Placeholder 2"/>
          <p:cNvSpPr>
            <a:spLocks noGrp="1"/>
          </p:cNvSpPr>
          <p:nvPr>
            <p:ph sz="half" idx="1"/>
          </p:nvPr>
        </p:nvSpPr>
        <p:spPr/>
        <p:txBody>
          <a:bodyPr/>
          <a:lstStyle/>
          <a:p>
            <a:r>
              <a:rPr lang="en-US" dirty="0" smtClean="0"/>
              <a:t>Group therapy brings peers together to target common treatment goals.</a:t>
            </a:r>
          </a:p>
          <a:p>
            <a:r>
              <a:rPr lang="en-US" dirty="0" smtClean="0"/>
              <a:t>This service is designed to be time limited and often should have a specific start date and end date.</a:t>
            </a:r>
          </a:p>
          <a:p>
            <a:r>
              <a:rPr lang="en-US" dirty="0" smtClean="0"/>
              <a:t>10 weeks of summer break is an ideal time to use group therapy to enhance the treatment progress of your clients.</a:t>
            </a:r>
          </a:p>
          <a:p>
            <a:endParaRPr lang="en-US" dirty="0" smtClean="0"/>
          </a:p>
          <a:p>
            <a:endParaRPr lang="en-US" dirty="0"/>
          </a:p>
        </p:txBody>
      </p:sp>
      <p:pic>
        <p:nvPicPr>
          <p:cNvPr id="5" name="Content Placeholder 4"/>
          <p:cNvPicPr>
            <a:picLocks noGrp="1" noChangeAspect="1"/>
          </p:cNvPicPr>
          <p:nvPr>
            <p:ph sz="half" idx="2"/>
          </p:nvPr>
        </p:nvPicPr>
        <p:blipFill>
          <a:blip r:embed="rId2"/>
          <a:stretch>
            <a:fillRect/>
          </a:stretch>
        </p:blipFill>
        <p:spPr>
          <a:xfrm>
            <a:off x="6442154" y="2017713"/>
            <a:ext cx="4587716" cy="3441700"/>
          </a:xfrm>
          <a:prstGeom prst="rect">
            <a:avLst/>
          </a:prstGeom>
        </p:spPr>
      </p:pic>
      <p:sp>
        <p:nvSpPr>
          <p:cNvPr id="6" name="TextBox 5"/>
          <p:cNvSpPr txBox="1"/>
          <p:nvPr/>
        </p:nvSpPr>
        <p:spPr>
          <a:xfrm>
            <a:off x="6442154" y="5459413"/>
            <a:ext cx="4612698" cy="646331"/>
          </a:xfrm>
          <a:prstGeom prst="rect">
            <a:avLst/>
          </a:prstGeom>
          <a:noFill/>
        </p:spPr>
        <p:txBody>
          <a:bodyPr wrap="square" rtlCol="0">
            <a:spAutoFit/>
          </a:bodyPr>
          <a:lstStyle/>
          <a:p>
            <a:r>
              <a:rPr lang="en-US" dirty="0" smtClean="0"/>
              <a:t>First Baptist Church, Greenville, SC</a:t>
            </a:r>
          </a:p>
          <a:p>
            <a:r>
              <a:rPr lang="en-US" dirty="0" smtClean="0"/>
              <a:t>Activities and Youth Ministry Center</a:t>
            </a:r>
            <a:endParaRPr lang="en-US" dirty="0"/>
          </a:p>
        </p:txBody>
      </p:sp>
    </p:spTree>
    <p:extLst>
      <p:ext uri="{BB962C8B-B14F-4D97-AF65-F5344CB8AC3E}">
        <p14:creationId xmlns:p14="http://schemas.microsoft.com/office/powerpoint/2010/main" val="4272463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Group therapy: Piedmont center for mental health services’ </a:t>
            </a:r>
            <a:r>
              <a:rPr lang="en-US" dirty="0" smtClean="0"/>
              <a:t>Use of group therapy</a:t>
            </a:r>
            <a:endParaRPr lang="en-US" dirty="0"/>
          </a:p>
        </p:txBody>
      </p:sp>
      <p:sp>
        <p:nvSpPr>
          <p:cNvPr id="4" name="Content Placeholder 3"/>
          <p:cNvSpPr>
            <a:spLocks noGrp="1"/>
          </p:cNvSpPr>
          <p:nvPr>
            <p:ph sz="half" idx="2"/>
          </p:nvPr>
        </p:nvSpPr>
        <p:spPr/>
        <p:txBody>
          <a:bodyPr>
            <a:normAutofit/>
          </a:bodyPr>
          <a:lstStyle/>
          <a:p>
            <a:pPr lvl="0"/>
            <a:r>
              <a:rPr lang="en-US" dirty="0" smtClean="0"/>
              <a:t>Staffing</a:t>
            </a:r>
            <a:endParaRPr lang="en-US" dirty="0"/>
          </a:p>
          <a:p>
            <a:pPr lvl="0"/>
            <a:r>
              <a:rPr lang="en-US" dirty="0" smtClean="0"/>
              <a:t>Scheduling</a:t>
            </a:r>
            <a:endParaRPr lang="en-US" dirty="0"/>
          </a:p>
          <a:p>
            <a:r>
              <a:rPr lang="en-US" dirty="0" smtClean="0"/>
              <a:t>Client Grouping</a:t>
            </a:r>
            <a:endParaRPr lang="en-US" dirty="0"/>
          </a:p>
          <a:p>
            <a:r>
              <a:rPr lang="en-US" dirty="0" smtClean="0"/>
              <a:t>Curriculum Development and Resources</a:t>
            </a:r>
            <a:endParaRPr lang="en-US" dirty="0"/>
          </a:p>
          <a:p>
            <a:r>
              <a:rPr lang="en-US" dirty="0" smtClean="0"/>
              <a:t>Productivity and Billing Challenges</a:t>
            </a:r>
            <a:endParaRPr lang="en-US" dirty="0"/>
          </a:p>
          <a:p>
            <a:r>
              <a:rPr lang="en-US" dirty="0" smtClean="0"/>
              <a:t>Lessons Learned and Suggestions</a:t>
            </a:r>
            <a:endParaRPr lang="en-US" dirty="0"/>
          </a:p>
          <a:p>
            <a:endParaRPr lang="en-US" dirty="0"/>
          </a:p>
        </p:txBody>
      </p:sp>
      <p:sp>
        <p:nvSpPr>
          <p:cNvPr id="5" name="TextBox 4"/>
          <p:cNvSpPr txBox="1"/>
          <p:nvPr/>
        </p:nvSpPr>
        <p:spPr>
          <a:xfrm>
            <a:off x="1449217" y="2017343"/>
            <a:ext cx="4638074" cy="1754326"/>
          </a:xfrm>
          <a:prstGeom prst="rect">
            <a:avLst/>
          </a:prstGeom>
          <a:noFill/>
        </p:spPr>
        <p:txBody>
          <a:bodyPr wrap="square" rtlCol="0">
            <a:spAutoFit/>
          </a:bodyPr>
          <a:lstStyle/>
          <a:p>
            <a:r>
              <a:rPr lang="en-US" dirty="0"/>
              <a:t>Brenda K. Lipe, </a:t>
            </a:r>
            <a:r>
              <a:rPr lang="en-US" dirty="0" err="1"/>
              <a:t>M.Ed</a:t>
            </a:r>
            <a:r>
              <a:rPr lang="en-US" dirty="0"/>
              <a:t>, LPCS</a:t>
            </a:r>
          </a:p>
          <a:p>
            <a:r>
              <a:rPr lang="en-US" dirty="0" smtClean="0"/>
              <a:t>Coordinator </a:t>
            </a:r>
          </a:p>
          <a:p>
            <a:r>
              <a:rPr lang="en-US" dirty="0" smtClean="0"/>
              <a:t>School-Based </a:t>
            </a:r>
            <a:r>
              <a:rPr lang="en-US" dirty="0"/>
              <a:t>Mental Health </a:t>
            </a:r>
            <a:r>
              <a:rPr lang="en-US" dirty="0" smtClean="0"/>
              <a:t>Programs</a:t>
            </a:r>
          </a:p>
          <a:p>
            <a:r>
              <a:rPr lang="en-US" dirty="0" smtClean="0"/>
              <a:t>Piedmont Center for Mental Health Services</a:t>
            </a:r>
          </a:p>
          <a:p>
            <a:r>
              <a:rPr lang="en-US" dirty="0" smtClean="0">
                <a:hlinkClick r:id="rId2"/>
              </a:rPr>
              <a:t>brenda.lipe@scdmh.org</a:t>
            </a:r>
            <a:endParaRPr lang="en-US" dirty="0" smtClean="0"/>
          </a:p>
          <a:p>
            <a:r>
              <a:rPr lang="en-US" dirty="0" smtClean="0"/>
              <a:t>864-355-5106</a:t>
            </a:r>
            <a:endParaRPr lang="en-US" dirty="0"/>
          </a:p>
        </p:txBody>
      </p:sp>
      <p:pic>
        <p:nvPicPr>
          <p:cNvPr id="6" name="Picture 5"/>
          <p:cNvPicPr>
            <a:picLocks noChangeAspect="1"/>
          </p:cNvPicPr>
          <p:nvPr/>
        </p:nvPicPr>
        <p:blipFill>
          <a:blip r:embed="rId3"/>
          <a:stretch>
            <a:fillRect/>
          </a:stretch>
        </p:blipFill>
        <p:spPr>
          <a:xfrm>
            <a:off x="1449217" y="4003195"/>
            <a:ext cx="2628900" cy="1743075"/>
          </a:xfrm>
          <a:prstGeom prst="rect">
            <a:avLst/>
          </a:prstGeom>
        </p:spPr>
      </p:pic>
    </p:spTree>
    <p:extLst>
      <p:ext uri="{BB962C8B-B14F-4D97-AF65-F5344CB8AC3E}">
        <p14:creationId xmlns:p14="http://schemas.microsoft.com/office/powerpoint/2010/main" val="3171459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Psychosocial rehabilitation services</a:t>
            </a:r>
            <a:endParaRPr lang="en-US" dirty="0"/>
          </a:p>
        </p:txBody>
      </p:sp>
      <p:pic>
        <p:nvPicPr>
          <p:cNvPr id="5" name="Content Placeholder 4"/>
          <p:cNvPicPr>
            <a:picLocks noGrp="1" noChangeAspect="1"/>
          </p:cNvPicPr>
          <p:nvPr>
            <p:ph sz="half" idx="1"/>
          </p:nvPr>
        </p:nvPicPr>
        <p:blipFill>
          <a:blip r:embed="rId2"/>
          <a:stretch>
            <a:fillRect/>
          </a:stretch>
        </p:blipFill>
        <p:spPr>
          <a:xfrm>
            <a:off x="2046287" y="2011363"/>
            <a:ext cx="3448050" cy="3448050"/>
          </a:xfrm>
          <a:prstGeom prst="rect">
            <a:avLst/>
          </a:prstGeom>
        </p:spPr>
      </p:pic>
      <p:sp>
        <p:nvSpPr>
          <p:cNvPr id="4" name="Content Placeholder 3"/>
          <p:cNvSpPr>
            <a:spLocks noGrp="1"/>
          </p:cNvSpPr>
          <p:nvPr>
            <p:ph sz="half" idx="2"/>
          </p:nvPr>
        </p:nvSpPr>
        <p:spPr/>
        <p:txBody>
          <a:bodyPr>
            <a:normAutofit fontScale="85000" lnSpcReduction="10000"/>
          </a:bodyPr>
          <a:lstStyle/>
          <a:p>
            <a:r>
              <a:rPr lang="en-US" dirty="0" smtClean="0"/>
              <a:t>PRS is a service used for teaching skills to clients and coaching them to apply the skills.</a:t>
            </a:r>
          </a:p>
          <a:p>
            <a:r>
              <a:rPr lang="en-US" dirty="0" smtClean="0"/>
              <a:t>PRS can be an individual service OR a group service.</a:t>
            </a:r>
          </a:p>
          <a:p>
            <a:r>
              <a:rPr lang="en-US" dirty="0" smtClean="0"/>
              <a:t>PRS can be a community-based service, and it can target any skills needed to help clients to function positively in the community.</a:t>
            </a:r>
          </a:p>
          <a:p>
            <a:r>
              <a:rPr lang="en-US" dirty="0" smtClean="0"/>
              <a:t>What skills do your clients need? Have you ever assessed their ability to function in community settings?</a:t>
            </a:r>
          </a:p>
        </p:txBody>
      </p:sp>
    </p:spTree>
    <p:extLst>
      <p:ext uri="{BB962C8B-B14F-4D97-AF65-F5344CB8AC3E}">
        <p14:creationId xmlns:p14="http://schemas.microsoft.com/office/powerpoint/2010/main" val="3300922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Psychosocial rehabilitation services</a:t>
            </a:r>
            <a:endParaRPr lang="en-US" dirty="0"/>
          </a:p>
        </p:txBody>
      </p:sp>
      <p:sp>
        <p:nvSpPr>
          <p:cNvPr id="3" name="Content Placeholder 2"/>
          <p:cNvSpPr>
            <a:spLocks noGrp="1"/>
          </p:cNvSpPr>
          <p:nvPr>
            <p:ph sz="half" idx="1"/>
          </p:nvPr>
        </p:nvSpPr>
        <p:spPr/>
        <p:txBody>
          <a:bodyPr numCol="1">
            <a:normAutofit fontScale="77500" lnSpcReduction="20000"/>
          </a:bodyPr>
          <a:lstStyle/>
          <a:p>
            <a:r>
              <a:rPr lang="en-US" dirty="0" smtClean="0"/>
              <a:t>Are there any activities that your child/adolescent clients enjoy that could be used as a tool for teaching them necessary skills?</a:t>
            </a:r>
          </a:p>
          <a:p>
            <a:r>
              <a:rPr lang="en-US" dirty="0" smtClean="0"/>
              <a:t>Consider their needs to:</a:t>
            </a:r>
          </a:p>
          <a:p>
            <a:pPr lvl="1"/>
            <a:r>
              <a:rPr lang="en-US" dirty="0" smtClean="0"/>
              <a:t>Regulate emotions</a:t>
            </a:r>
          </a:p>
          <a:p>
            <a:pPr lvl="1"/>
            <a:r>
              <a:rPr lang="en-US" dirty="0" smtClean="0"/>
              <a:t>Communicate</a:t>
            </a:r>
          </a:p>
          <a:p>
            <a:pPr lvl="1"/>
            <a:r>
              <a:rPr lang="en-US" dirty="0" smtClean="0"/>
              <a:t>Resolve conflict</a:t>
            </a:r>
          </a:p>
          <a:p>
            <a:pPr lvl="1"/>
            <a:r>
              <a:rPr lang="en-US" dirty="0" smtClean="0"/>
              <a:t>Prepare meals and eat</a:t>
            </a:r>
          </a:p>
          <a:p>
            <a:pPr lvl="1"/>
            <a:r>
              <a:rPr lang="en-US" dirty="0" smtClean="0"/>
              <a:t>Practice health and hygiene</a:t>
            </a:r>
          </a:p>
          <a:p>
            <a:pPr lvl="1"/>
            <a:r>
              <a:rPr lang="en-US" dirty="0" smtClean="0"/>
              <a:t>Access resources in the community</a:t>
            </a:r>
          </a:p>
          <a:p>
            <a:pPr lvl="1"/>
            <a:r>
              <a:rPr lang="en-US" dirty="0" smtClean="0"/>
              <a:t>Make friends</a:t>
            </a:r>
          </a:p>
          <a:p>
            <a:pPr lvl="1"/>
            <a:r>
              <a:rPr lang="en-US" dirty="0" smtClean="0"/>
              <a:t>Engage in healthy social/leisure activities</a:t>
            </a:r>
          </a:p>
          <a:p>
            <a:pPr marL="0" indent="0">
              <a:buNone/>
            </a:pPr>
            <a:endParaRPr lang="en-US" dirty="0"/>
          </a:p>
        </p:txBody>
      </p:sp>
      <p:pic>
        <p:nvPicPr>
          <p:cNvPr id="5" name="Content Placeholder 4"/>
          <p:cNvPicPr>
            <a:picLocks noGrp="1" noChangeAspect="1"/>
          </p:cNvPicPr>
          <p:nvPr>
            <p:ph sz="half" idx="2"/>
          </p:nvPr>
        </p:nvPicPr>
        <p:blipFill>
          <a:blip r:embed="rId2"/>
          <a:stretch>
            <a:fillRect/>
          </a:stretch>
        </p:blipFill>
        <p:spPr>
          <a:xfrm>
            <a:off x="6413500" y="2263768"/>
            <a:ext cx="4645025" cy="2949590"/>
          </a:xfrm>
          <a:prstGeom prst="rect">
            <a:avLst/>
          </a:prstGeom>
        </p:spPr>
      </p:pic>
    </p:spTree>
    <p:extLst>
      <p:ext uri="{BB962C8B-B14F-4D97-AF65-F5344CB8AC3E}">
        <p14:creationId xmlns:p14="http://schemas.microsoft.com/office/powerpoint/2010/main" val="2221675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Psychosocial rehabilitation services</a:t>
            </a:r>
          </a:p>
        </p:txBody>
      </p:sp>
      <p:sp>
        <p:nvSpPr>
          <p:cNvPr id="3" name="Content Placeholder 2"/>
          <p:cNvSpPr>
            <a:spLocks noGrp="1"/>
          </p:cNvSpPr>
          <p:nvPr>
            <p:ph sz="half" idx="1"/>
          </p:nvPr>
        </p:nvSpPr>
        <p:spPr/>
        <p:txBody>
          <a:bodyPr>
            <a:normAutofit lnSpcReduction="10000"/>
          </a:bodyPr>
          <a:lstStyle/>
          <a:p>
            <a:r>
              <a:rPr lang="en-US" dirty="0" smtClean="0"/>
              <a:t>Using this service to teach skills can be vital to effective treatment.</a:t>
            </a:r>
          </a:p>
          <a:p>
            <a:r>
              <a:rPr lang="en-US" dirty="0" smtClean="0"/>
              <a:t>Skills must be taught and mastered BEFORE behavior modification or interventions can be effective with children.</a:t>
            </a:r>
          </a:p>
          <a:p>
            <a:r>
              <a:rPr lang="en-US" dirty="0" smtClean="0"/>
              <a:t>Using school breaks to teach and re-inforce skills can make treatment more effective.</a:t>
            </a:r>
            <a:endParaRPr lang="en-US" dirty="0"/>
          </a:p>
        </p:txBody>
      </p:sp>
      <p:pic>
        <p:nvPicPr>
          <p:cNvPr id="5" name="Picture 4"/>
          <p:cNvPicPr>
            <a:picLocks noChangeAspect="1"/>
          </p:cNvPicPr>
          <p:nvPr/>
        </p:nvPicPr>
        <p:blipFill>
          <a:blip r:embed="rId2"/>
          <a:stretch>
            <a:fillRect/>
          </a:stretch>
        </p:blipFill>
        <p:spPr>
          <a:xfrm>
            <a:off x="6534813" y="2010878"/>
            <a:ext cx="2292295" cy="3448595"/>
          </a:xfrm>
          <a:prstGeom prst="rect">
            <a:avLst/>
          </a:prstGeom>
        </p:spPr>
      </p:pic>
      <p:pic>
        <p:nvPicPr>
          <p:cNvPr id="6" name="Picture 5"/>
          <p:cNvPicPr>
            <a:picLocks noChangeAspect="1"/>
          </p:cNvPicPr>
          <p:nvPr/>
        </p:nvPicPr>
        <p:blipFill>
          <a:blip r:embed="rId3"/>
          <a:stretch>
            <a:fillRect/>
          </a:stretch>
        </p:blipFill>
        <p:spPr>
          <a:xfrm>
            <a:off x="9030788" y="2010878"/>
            <a:ext cx="2863107" cy="3448595"/>
          </a:xfrm>
          <a:prstGeom prst="rect">
            <a:avLst/>
          </a:prstGeom>
        </p:spPr>
      </p:pic>
      <p:sp>
        <p:nvSpPr>
          <p:cNvPr id="7" name="TextBox 6"/>
          <p:cNvSpPr txBox="1"/>
          <p:nvPr/>
        </p:nvSpPr>
        <p:spPr>
          <a:xfrm>
            <a:off x="6534813" y="5634446"/>
            <a:ext cx="2292295" cy="369332"/>
          </a:xfrm>
          <a:prstGeom prst="rect">
            <a:avLst/>
          </a:prstGeom>
          <a:noFill/>
        </p:spPr>
        <p:txBody>
          <a:bodyPr wrap="square" rtlCol="0">
            <a:spAutoFit/>
          </a:bodyPr>
          <a:lstStyle/>
          <a:p>
            <a:r>
              <a:rPr lang="en-US" dirty="0" smtClean="0"/>
              <a:t>BEFORE</a:t>
            </a:r>
            <a:endParaRPr lang="en-US" dirty="0"/>
          </a:p>
        </p:txBody>
      </p:sp>
      <p:sp>
        <p:nvSpPr>
          <p:cNvPr id="8" name="TextBox 7"/>
          <p:cNvSpPr txBox="1"/>
          <p:nvPr/>
        </p:nvSpPr>
        <p:spPr>
          <a:xfrm>
            <a:off x="9064615" y="5634446"/>
            <a:ext cx="2795452" cy="369332"/>
          </a:xfrm>
          <a:prstGeom prst="rect">
            <a:avLst/>
          </a:prstGeom>
          <a:noFill/>
        </p:spPr>
        <p:txBody>
          <a:bodyPr wrap="square" rtlCol="0">
            <a:spAutoFit/>
          </a:bodyPr>
          <a:lstStyle/>
          <a:p>
            <a:r>
              <a:rPr lang="en-US" dirty="0" smtClean="0"/>
              <a:t>AFTER</a:t>
            </a:r>
            <a:endParaRPr lang="en-US" dirty="0"/>
          </a:p>
        </p:txBody>
      </p:sp>
    </p:spTree>
    <p:extLst>
      <p:ext uri="{BB962C8B-B14F-4D97-AF65-F5344CB8AC3E}">
        <p14:creationId xmlns:p14="http://schemas.microsoft.com/office/powerpoint/2010/main" val="2227984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 modification</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err="1" smtClean="0"/>
              <a:t>BMod</a:t>
            </a:r>
            <a:r>
              <a:rPr lang="en-US" dirty="0" smtClean="0"/>
              <a:t> is a service used when needing to coach children or adolescents to use behaviors.</a:t>
            </a:r>
          </a:p>
          <a:p>
            <a:r>
              <a:rPr lang="en-US" dirty="0" err="1" smtClean="0"/>
              <a:t>BMod</a:t>
            </a:r>
            <a:r>
              <a:rPr lang="en-US" dirty="0" smtClean="0"/>
              <a:t> includes modeling from the clinician.</a:t>
            </a:r>
          </a:p>
          <a:p>
            <a:r>
              <a:rPr lang="en-US" dirty="0" err="1" smtClean="0"/>
              <a:t>BMod</a:t>
            </a:r>
            <a:r>
              <a:rPr lang="en-US" dirty="0" smtClean="0"/>
              <a:t> uses rewards and consequences to shape the behaviors of children and teens.</a:t>
            </a:r>
          </a:p>
          <a:p>
            <a:r>
              <a:rPr lang="en-US" dirty="0" smtClean="0"/>
              <a:t>This service can be effective when helping children to apply skills and abilities that they have learned in therapy or PRS.</a:t>
            </a:r>
            <a:endParaRPr lang="en-US" dirty="0"/>
          </a:p>
        </p:txBody>
      </p:sp>
      <p:pic>
        <p:nvPicPr>
          <p:cNvPr id="5" name="Content Placeholder 4"/>
          <p:cNvPicPr>
            <a:picLocks noGrp="1" noChangeAspect="1"/>
          </p:cNvPicPr>
          <p:nvPr>
            <p:ph sz="half" idx="2"/>
          </p:nvPr>
        </p:nvPicPr>
        <p:blipFill>
          <a:blip r:embed="rId2"/>
          <a:stretch>
            <a:fillRect/>
          </a:stretch>
        </p:blipFill>
        <p:spPr>
          <a:xfrm>
            <a:off x="6413500" y="2340201"/>
            <a:ext cx="4645025" cy="2796723"/>
          </a:xfrm>
          <a:prstGeom prst="rect">
            <a:avLst/>
          </a:prstGeom>
        </p:spPr>
      </p:pic>
      <p:sp>
        <p:nvSpPr>
          <p:cNvPr id="6" name="TextBox 5"/>
          <p:cNvSpPr txBox="1"/>
          <p:nvPr/>
        </p:nvSpPr>
        <p:spPr>
          <a:xfrm>
            <a:off x="6413500" y="5277394"/>
            <a:ext cx="4641352" cy="369332"/>
          </a:xfrm>
          <a:prstGeom prst="rect">
            <a:avLst/>
          </a:prstGeom>
          <a:noFill/>
        </p:spPr>
        <p:txBody>
          <a:bodyPr wrap="square" rtlCol="0">
            <a:spAutoFit/>
          </a:bodyPr>
          <a:lstStyle/>
          <a:p>
            <a:r>
              <a:rPr lang="en-US" dirty="0" smtClean="0"/>
              <a:t>GOAT Biking Trips</a:t>
            </a:r>
            <a:endParaRPr lang="en-US" dirty="0"/>
          </a:p>
        </p:txBody>
      </p:sp>
    </p:spTree>
    <p:extLst>
      <p:ext uri="{BB962C8B-B14F-4D97-AF65-F5344CB8AC3E}">
        <p14:creationId xmlns:p14="http://schemas.microsoft.com/office/powerpoint/2010/main" val="898107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solutions: billable services</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Billing for services provided creates income for community mental health centers.</a:t>
            </a:r>
          </a:p>
          <a:p>
            <a:r>
              <a:rPr lang="en-US" dirty="0" smtClean="0"/>
              <a:t>Estimating projected revenue based on the types of services your team plans to provide allows you to “set aside” money to plan for engaging activities to use for children and adolescents.</a:t>
            </a:r>
          </a:p>
          <a:p>
            <a:r>
              <a:rPr lang="en-US" dirty="0" smtClean="0"/>
              <a:t>Spending a small portion of this expected revenue on the front end to make services during school breaks engaging will result in larger returns on your investment through reduced no shows and improved attendance of services.</a:t>
            </a:r>
            <a:endParaRPr lang="en-US" dirty="0"/>
          </a:p>
        </p:txBody>
      </p:sp>
      <p:sp>
        <p:nvSpPr>
          <p:cNvPr id="4" name="Content Placeholder 3"/>
          <p:cNvSpPr>
            <a:spLocks noGrp="1"/>
          </p:cNvSpPr>
          <p:nvPr>
            <p:ph sz="half" idx="2"/>
          </p:nvPr>
        </p:nvSpPr>
        <p:spPr/>
        <p:txBody>
          <a:bodyPr>
            <a:normAutofit fontScale="77500" lnSpcReduction="20000"/>
          </a:bodyPr>
          <a:lstStyle/>
          <a:p>
            <a:r>
              <a:rPr lang="en-US" dirty="0" smtClean="0"/>
              <a:t>Group therapy and group PRS services allow for a greater volume of billing.</a:t>
            </a:r>
          </a:p>
          <a:p>
            <a:r>
              <a:rPr lang="en-US" dirty="0" smtClean="0"/>
              <a:t>School breaks can be ideal for implementation of group therapy, since groups are generally meant to be short-term and with a specific goal or focus for all of the group members.</a:t>
            </a:r>
          </a:p>
          <a:p>
            <a:r>
              <a:rPr lang="en-US" dirty="0" smtClean="0"/>
              <a:t>Billable services are only one option to help with overcoming resource barriers.</a:t>
            </a:r>
          </a:p>
        </p:txBody>
      </p:sp>
    </p:spTree>
    <p:extLst>
      <p:ext uri="{BB962C8B-B14F-4D97-AF65-F5344CB8AC3E}">
        <p14:creationId xmlns:p14="http://schemas.microsoft.com/office/powerpoint/2010/main" val="1174990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solutions: billable services</a:t>
            </a:r>
            <a:endParaRPr lang="en-US" dirty="0"/>
          </a:p>
        </p:txBody>
      </p:sp>
      <p:sp>
        <p:nvSpPr>
          <p:cNvPr id="5" name="Content Placeholder 4"/>
          <p:cNvSpPr>
            <a:spLocks noGrp="1"/>
          </p:cNvSpPr>
          <p:nvPr>
            <p:ph idx="1"/>
          </p:nvPr>
        </p:nvSpPr>
        <p:spPr/>
        <p:txBody>
          <a:bodyPr/>
          <a:lstStyle/>
          <a:p>
            <a:r>
              <a:rPr lang="en-US" dirty="0" smtClean="0"/>
              <a:t>Leadership and quality assurance departments across centers vary in their views and philosophies.</a:t>
            </a:r>
          </a:p>
          <a:p>
            <a:r>
              <a:rPr lang="en-US" dirty="0" smtClean="0"/>
              <a:t>Talking with your senior leadership and QA about the services you can provide, their benefits to clients, and their help in developing sustainable finance models may be important.</a:t>
            </a:r>
          </a:p>
          <a:p>
            <a:r>
              <a:rPr lang="en-US" dirty="0" smtClean="0"/>
              <a:t>If your QA or senior leadership limits in one way, look for other ideas that you CAN implement.</a:t>
            </a:r>
            <a:endParaRPr lang="en-US" dirty="0"/>
          </a:p>
        </p:txBody>
      </p:sp>
    </p:spTree>
    <p:extLst>
      <p:ext uri="{BB962C8B-B14F-4D97-AF65-F5344CB8AC3E}">
        <p14:creationId xmlns:p14="http://schemas.microsoft.com/office/powerpoint/2010/main" val="3024087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problems</a:t>
            </a:r>
            <a:endParaRPr lang="en-US" dirty="0"/>
          </a:p>
        </p:txBody>
      </p:sp>
      <p:sp>
        <p:nvSpPr>
          <p:cNvPr id="3" name="Content Placeholder 2"/>
          <p:cNvSpPr>
            <a:spLocks noGrp="1"/>
          </p:cNvSpPr>
          <p:nvPr>
            <p:ph sz="half" idx="1"/>
          </p:nvPr>
        </p:nvSpPr>
        <p:spPr/>
        <p:txBody>
          <a:bodyPr>
            <a:normAutofit fontScale="85000" lnSpcReduction="10000"/>
          </a:bodyPr>
          <a:lstStyle/>
          <a:p>
            <a:pPr marL="342900" indent="-342900">
              <a:buFont typeface="+mj-lt"/>
              <a:buAutoNum type="arabicPeriod"/>
            </a:pPr>
            <a:r>
              <a:rPr lang="en-US" dirty="0" smtClean="0"/>
              <a:t>Client No Shows</a:t>
            </a:r>
          </a:p>
          <a:p>
            <a:pPr lvl="1"/>
            <a:r>
              <a:rPr lang="en-US" dirty="0" smtClean="0"/>
              <a:t>Many service providers for children, adolescents, and families shift from community-based and school-based service models to outpatient service models during school breaks.</a:t>
            </a:r>
          </a:p>
          <a:p>
            <a:pPr lvl="1"/>
            <a:r>
              <a:rPr lang="en-US" dirty="0" smtClean="0"/>
              <a:t>Children, adolescents, and families often see school breaks as breaks from “everything,” not just breaks from school.</a:t>
            </a:r>
          </a:p>
          <a:p>
            <a:pPr lvl="1"/>
            <a:r>
              <a:rPr lang="en-US" dirty="0" smtClean="0"/>
              <a:t>As a result, children, adolescents, and families no show for appointments or cancel therapeutic services during school breaks.</a:t>
            </a:r>
            <a:endParaRPr lang="en-US" dirty="0"/>
          </a:p>
        </p:txBody>
      </p:sp>
      <p:pic>
        <p:nvPicPr>
          <p:cNvPr id="5" name="Content Placeholder 4"/>
          <p:cNvPicPr>
            <a:picLocks noGrp="1" noChangeAspect="1"/>
          </p:cNvPicPr>
          <p:nvPr>
            <p:ph sz="half" idx="2"/>
          </p:nvPr>
        </p:nvPicPr>
        <p:blipFill>
          <a:blip r:embed="rId2"/>
          <a:stretch>
            <a:fillRect/>
          </a:stretch>
        </p:blipFill>
        <p:spPr>
          <a:xfrm>
            <a:off x="7040561" y="2501400"/>
            <a:ext cx="3840457" cy="2262187"/>
          </a:xfrm>
          <a:prstGeom prst="rect">
            <a:avLst/>
          </a:prstGeom>
        </p:spPr>
      </p:pic>
    </p:spTree>
    <p:extLst>
      <p:ext uri="{BB962C8B-B14F-4D97-AF65-F5344CB8AC3E}">
        <p14:creationId xmlns:p14="http://schemas.microsoft.com/office/powerpoint/2010/main" val="4119857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solutions: Community involvement</a:t>
            </a:r>
            <a:endParaRPr lang="en-US" dirty="0"/>
          </a:p>
        </p:txBody>
      </p:sp>
      <p:sp>
        <p:nvSpPr>
          <p:cNvPr id="3" name="Content Placeholder 2"/>
          <p:cNvSpPr>
            <a:spLocks noGrp="1"/>
          </p:cNvSpPr>
          <p:nvPr>
            <p:ph sz="half" idx="1"/>
          </p:nvPr>
        </p:nvSpPr>
        <p:spPr/>
        <p:txBody>
          <a:bodyPr>
            <a:normAutofit fontScale="85000" lnSpcReduction="10000"/>
          </a:bodyPr>
          <a:lstStyle/>
          <a:p>
            <a:r>
              <a:rPr lang="en-US" dirty="0" smtClean="0"/>
              <a:t>Engaging the community in your plan for services can help to overcome resource barriers.</a:t>
            </a:r>
          </a:p>
          <a:p>
            <a:r>
              <a:rPr lang="en-US" dirty="0" smtClean="0"/>
              <a:t>Contacting local businesses could result in donations or discounts as many want to help children in need.</a:t>
            </a:r>
          </a:p>
          <a:p>
            <a:r>
              <a:rPr lang="en-US" dirty="0" smtClean="0"/>
              <a:t>Contacting local churches, faith communities, and non-profits can also result in donated supplies and food, donated experiences, and help from volunteers.</a:t>
            </a:r>
            <a:endParaRPr lang="en-US" dirty="0"/>
          </a:p>
        </p:txBody>
      </p:sp>
      <p:pic>
        <p:nvPicPr>
          <p:cNvPr id="5" name="Content Placeholder 4"/>
          <p:cNvPicPr>
            <a:picLocks noGrp="1" noChangeAspect="1"/>
          </p:cNvPicPr>
          <p:nvPr>
            <p:ph sz="half" idx="2"/>
          </p:nvPr>
        </p:nvPicPr>
        <p:blipFill>
          <a:blip r:embed="rId2"/>
          <a:stretch>
            <a:fillRect/>
          </a:stretch>
        </p:blipFill>
        <p:spPr>
          <a:xfrm>
            <a:off x="6413500" y="2340201"/>
            <a:ext cx="4645025" cy="2796723"/>
          </a:xfrm>
          <a:prstGeom prst="rect">
            <a:avLst/>
          </a:prstGeom>
        </p:spPr>
      </p:pic>
      <p:sp>
        <p:nvSpPr>
          <p:cNvPr id="6" name="TextBox 5"/>
          <p:cNvSpPr txBox="1"/>
          <p:nvPr/>
        </p:nvSpPr>
        <p:spPr>
          <a:xfrm>
            <a:off x="6413500" y="5329646"/>
            <a:ext cx="4641352" cy="369332"/>
          </a:xfrm>
          <a:prstGeom prst="rect">
            <a:avLst/>
          </a:prstGeom>
          <a:noFill/>
        </p:spPr>
        <p:txBody>
          <a:bodyPr wrap="square" rtlCol="0">
            <a:spAutoFit/>
          </a:bodyPr>
          <a:lstStyle/>
          <a:p>
            <a:r>
              <a:rPr lang="en-US" dirty="0" smtClean="0"/>
              <a:t>Humane Society of Greenville, SC</a:t>
            </a:r>
            <a:endParaRPr lang="en-US" dirty="0"/>
          </a:p>
        </p:txBody>
      </p:sp>
    </p:spTree>
    <p:extLst>
      <p:ext uri="{BB962C8B-B14F-4D97-AF65-F5344CB8AC3E}">
        <p14:creationId xmlns:p14="http://schemas.microsoft.com/office/powerpoint/2010/main" val="3844735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fd_Kn-SXd0"/>
          <p:cNvPicPr>
            <a:picLocks noRot="1" noChangeAspect="1"/>
          </p:cNvPicPr>
          <p:nvPr>
            <a:videoFile r:link="rId1"/>
          </p:nvPr>
        </p:nvPicPr>
        <p:blipFill>
          <a:blip r:embed="rId3"/>
          <a:stretch>
            <a:fillRect/>
          </a:stretch>
        </p:blipFill>
        <p:spPr>
          <a:xfrm>
            <a:off x="0" y="0"/>
            <a:ext cx="12192000" cy="6574971"/>
          </a:xfrm>
          <a:prstGeom prst="rect">
            <a:avLst/>
          </a:prstGeom>
        </p:spPr>
      </p:pic>
    </p:spTree>
    <p:extLst>
      <p:ext uri="{BB962C8B-B14F-4D97-AF65-F5344CB8AC3E}">
        <p14:creationId xmlns:p14="http://schemas.microsoft.com/office/powerpoint/2010/main" val="2102731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5" name="Content Placeholder 4"/>
          <p:cNvSpPr>
            <a:spLocks noGrp="1"/>
          </p:cNvSpPr>
          <p:nvPr>
            <p:ph idx="1"/>
          </p:nvPr>
        </p:nvSpPr>
        <p:spPr/>
        <p:txBody>
          <a:bodyPr/>
          <a:lstStyle/>
          <a:p>
            <a:r>
              <a:rPr lang="en-US" dirty="0" smtClean="0"/>
              <a:t>What activities would  you like to do with your clients this summer?</a:t>
            </a:r>
          </a:p>
          <a:p>
            <a:r>
              <a:rPr lang="en-US" dirty="0" smtClean="0"/>
              <a:t>What services could you include before, during, or after?</a:t>
            </a:r>
          </a:p>
          <a:p>
            <a:r>
              <a:rPr lang="en-US" dirty="0" smtClean="0"/>
              <a:t>What community partners would you need to provide these activities?</a:t>
            </a:r>
          </a:p>
          <a:p>
            <a:r>
              <a:rPr lang="en-US" dirty="0" smtClean="0"/>
              <a:t>What is your transportation plan?</a:t>
            </a:r>
          </a:p>
          <a:p>
            <a:r>
              <a:rPr lang="en-US" dirty="0" smtClean="0"/>
              <a:t>Can your center support any of the funding needed for these activities?</a:t>
            </a:r>
          </a:p>
          <a:p>
            <a:r>
              <a:rPr lang="en-US" dirty="0" smtClean="0"/>
              <a:t>What additional sources of financial support might you need?</a:t>
            </a:r>
          </a:p>
          <a:p>
            <a:r>
              <a:rPr lang="en-US" dirty="0" smtClean="0"/>
              <a:t>When can you talk to your center’s leadership about your ideas?</a:t>
            </a:r>
            <a:endParaRPr lang="en-US" dirty="0"/>
          </a:p>
        </p:txBody>
      </p:sp>
    </p:spTree>
    <p:extLst>
      <p:ext uri="{BB962C8B-B14F-4D97-AF65-F5344CB8AC3E}">
        <p14:creationId xmlns:p14="http://schemas.microsoft.com/office/powerpoint/2010/main" val="3320839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problems</a:t>
            </a:r>
            <a:endParaRPr lang="en-US" dirty="0"/>
          </a:p>
        </p:txBody>
      </p:sp>
      <p:pic>
        <p:nvPicPr>
          <p:cNvPr id="5" name="Content Placeholder 4"/>
          <p:cNvPicPr>
            <a:picLocks noGrp="1" noChangeAspect="1"/>
          </p:cNvPicPr>
          <p:nvPr>
            <p:ph sz="half" idx="1"/>
          </p:nvPr>
        </p:nvPicPr>
        <p:blipFill>
          <a:blip r:embed="rId2"/>
          <a:stretch>
            <a:fillRect/>
          </a:stretch>
        </p:blipFill>
        <p:spPr>
          <a:xfrm>
            <a:off x="1447800" y="2070147"/>
            <a:ext cx="4645025" cy="3330482"/>
          </a:xfrm>
          <a:prstGeom prst="rect">
            <a:avLst/>
          </a:prstGeom>
        </p:spPr>
      </p:pic>
      <p:sp>
        <p:nvSpPr>
          <p:cNvPr id="4" name="Content Placeholder 3"/>
          <p:cNvSpPr>
            <a:spLocks noGrp="1"/>
          </p:cNvSpPr>
          <p:nvPr>
            <p:ph sz="half" idx="2"/>
          </p:nvPr>
        </p:nvSpPr>
        <p:spPr/>
        <p:txBody>
          <a:bodyPr>
            <a:normAutofit fontScale="92500" lnSpcReduction="20000"/>
          </a:bodyPr>
          <a:lstStyle/>
          <a:p>
            <a:pPr marL="457200" indent="-457200">
              <a:buFont typeface="+mj-lt"/>
              <a:buAutoNum type="arabicPeriod" startAt="2"/>
            </a:pPr>
            <a:r>
              <a:rPr lang="en-US" dirty="0"/>
              <a:t>Client Regression</a:t>
            </a:r>
          </a:p>
          <a:p>
            <a:pPr lvl="1"/>
            <a:r>
              <a:rPr lang="en-US" dirty="0"/>
              <a:t>When children, adolescents, and families no show, cancel, or drop out of services, many regress.</a:t>
            </a:r>
          </a:p>
          <a:p>
            <a:pPr lvl="1"/>
            <a:r>
              <a:rPr lang="en-US" dirty="0"/>
              <a:t>Regression increases the likelihood of hospitalization, incarceration, out of home placement, and other serious family disruptions.</a:t>
            </a:r>
          </a:p>
          <a:p>
            <a:pPr lvl="1"/>
            <a:r>
              <a:rPr lang="en-US" dirty="0"/>
              <a:t>Regression means therapists and schools must work harder and longer to re-establish engagement and progress when school </a:t>
            </a:r>
            <a:r>
              <a:rPr lang="en-US" dirty="0" smtClean="0"/>
              <a:t>returns</a:t>
            </a:r>
            <a:r>
              <a:rPr lang="en-US" dirty="0"/>
              <a:t>.</a:t>
            </a:r>
          </a:p>
          <a:p>
            <a:endParaRPr lang="en-US" dirty="0"/>
          </a:p>
        </p:txBody>
      </p:sp>
    </p:spTree>
    <p:extLst>
      <p:ext uri="{BB962C8B-B14F-4D97-AF65-F5344CB8AC3E}">
        <p14:creationId xmlns:p14="http://schemas.microsoft.com/office/powerpoint/2010/main" val="3346233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problems</a:t>
            </a:r>
            <a:endParaRPr lang="en-US" dirty="0"/>
          </a:p>
        </p:txBody>
      </p:sp>
      <p:sp>
        <p:nvSpPr>
          <p:cNvPr id="3" name="Content Placeholder 2"/>
          <p:cNvSpPr>
            <a:spLocks noGrp="1"/>
          </p:cNvSpPr>
          <p:nvPr>
            <p:ph sz="half" idx="1"/>
          </p:nvPr>
        </p:nvSpPr>
        <p:spPr/>
        <p:txBody>
          <a:bodyPr>
            <a:normAutofit fontScale="85000" lnSpcReduction="20000"/>
          </a:bodyPr>
          <a:lstStyle/>
          <a:p>
            <a:pPr marL="457200" indent="-457200">
              <a:buFont typeface="+mj-lt"/>
              <a:buAutoNum type="arabicPeriod" startAt="3"/>
            </a:pPr>
            <a:r>
              <a:rPr lang="en-US" dirty="0" smtClean="0"/>
              <a:t>Cost</a:t>
            </a:r>
          </a:p>
          <a:p>
            <a:pPr lvl="1"/>
            <a:r>
              <a:rPr lang="en-US" dirty="0" smtClean="0"/>
              <a:t>School mental health programs and the community mental health centers that establish them lose revenue from billable services when clients no show, cancel, or drop out during school breaks.</a:t>
            </a:r>
          </a:p>
          <a:p>
            <a:pPr lvl="1"/>
            <a:r>
              <a:rPr lang="en-US" dirty="0" smtClean="0"/>
              <a:t>Community mental health centers can be responsible for financially supporting out of home placements for children who regress, which increases their cost.</a:t>
            </a:r>
          </a:p>
          <a:p>
            <a:pPr lvl="1"/>
            <a:r>
              <a:rPr lang="en-US" dirty="0" smtClean="0"/>
              <a:t>Operating costs for school mental health programs and personnel continue during school breaks.</a:t>
            </a:r>
            <a:endParaRPr lang="en-US" dirty="0"/>
          </a:p>
        </p:txBody>
      </p:sp>
      <p:pic>
        <p:nvPicPr>
          <p:cNvPr id="5" name="Content Placeholder 4"/>
          <p:cNvPicPr>
            <a:picLocks noGrp="1" noChangeAspect="1"/>
          </p:cNvPicPr>
          <p:nvPr>
            <p:ph sz="half" idx="2"/>
          </p:nvPr>
        </p:nvPicPr>
        <p:blipFill>
          <a:blip r:embed="rId2"/>
          <a:stretch>
            <a:fillRect/>
          </a:stretch>
        </p:blipFill>
        <p:spPr>
          <a:xfrm>
            <a:off x="6704193" y="2486298"/>
            <a:ext cx="3989313" cy="2486297"/>
          </a:xfrm>
          <a:prstGeom prst="rect">
            <a:avLst/>
          </a:prstGeom>
        </p:spPr>
      </p:pic>
    </p:spTree>
    <p:extLst>
      <p:ext uri="{BB962C8B-B14F-4D97-AF65-F5344CB8AC3E}">
        <p14:creationId xmlns:p14="http://schemas.microsoft.com/office/powerpoint/2010/main" val="2861195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Expanding our mission</a:t>
            </a:r>
            <a:endParaRPr lang="en-US" dirty="0"/>
          </a:p>
        </p:txBody>
      </p:sp>
      <p:sp>
        <p:nvSpPr>
          <p:cNvPr id="3" name="Content Placeholder 2"/>
          <p:cNvSpPr>
            <a:spLocks noGrp="1"/>
          </p:cNvSpPr>
          <p:nvPr>
            <p:ph idx="1"/>
          </p:nvPr>
        </p:nvSpPr>
        <p:spPr/>
        <p:txBody>
          <a:bodyPr>
            <a:normAutofit lnSpcReduction="10000"/>
          </a:bodyPr>
          <a:lstStyle/>
          <a:p>
            <a:r>
              <a:rPr lang="en-US" dirty="0" smtClean="0"/>
              <a:t>The mission of a community mental health center is to help people become more positive and productive members of their communities.</a:t>
            </a:r>
          </a:p>
          <a:p>
            <a:r>
              <a:rPr lang="en-US" dirty="0" smtClean="0"/>
              <a:t>During the school year, school mental health clinicians are able to focus heavily on helping clients improve functioning in school and at home.</a:t>
            </a:r>
          </a:p>
          <a:p>
            <a:r>
              <a:rPr lang="en-US" dirty="0" smtClean="0"/>
              <a:t>When do we move from school and home into the community?</a:t>
            </a:r>
          </a:p>
          <a:p>
            <a:r>
              <a:rPr lang="en-US" dirty="0" smtClean="0"/>
              <a:t>When do we move from the therapy office into practical application for our clients?</a:t>
            </a:r>
          </a:p>
          <a:p>
            <a:r>
              <a:rPr lang="en-US" dirty="0" smtClean="0"/>
              <a:t>School breaks are an opportunity to help children learn the skills and abilities they need for being positive and productive members of their communities.</a:t>
            </a:r>
          </a:p>
        </p:txBody>
      </p:sp>
    </p:spTree>
    <p:extLst>
      <p:ext uri="{BB962C8B-B14F-4D97-AF65-F5344CB8AC3E}">
        <p14:creationId xmlns:p14="http://schemas.microsoft.com/office/powerpoint/2010/main" val="3521033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goal</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18667316"/>
              </p:ext>
            </p:extLst>
          </p:nvPr>
        </p:nvGraphicFramePr>
        <p:xfrm>
          <a:off x="1450975" y="2016125"/>
          <a:ext cx="9604375" cy="3449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1147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barriers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86011748"/>
              </p:ext>
            </p:extLst>
          </p:nvPr>
        </p:nvGraphicFramePr>
        <p:xfrm>
          <a:off x="1450975" y="2016125"/>
          <a:ext cx="9604375" cy="3449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7954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barriers</a:t>
            </a:r>
            <a:endParaRPr lang="en-US" dirty="0"/>
          </a:p>
        </p:txBody>
      </p:sp>
      <p:sp>
        <p:nvSpPr>
          <p:cNvPr id="6" name="Content Placeholder 5"/>
          <p:cNvSpPr>
            <a:spLocks noGrp="1"/>
          </p:cNvSpPr>
          <p:nvPr>
            <p:ph sz="half" idx="1"/>
          </p:nvPr>
        </p:nvSpPr>
        <p:spPr/>
        <p:txBody>
          <a:bodyPr>
            <a:normAutofit fontScale="92500" lnSpcReduction="20000"/>
          </a:bodyPr>
          <a:lstStyle/>
          <a:p>
            <a:pPr marL="457200" indent="-457200">
              <a:buFont typeface="+mj-lt"/>
              <a:buAutoNum type="arabicPeriod"/>
            </a:pPr>
            <a:r>
              <a:rPr lang="en-US" dirty="0"/>
              <a:t>Overcoming transportation barriers: How can we get services to children?</a:t>
            </a:r>
          </a:p>
          <a:p>
            <a:pPr marL="457200" indent="-457200">
              <a:buFont typeface="+mj-lt"/>
              <a:buAutoNum type="arabicPeriod"/>
            </a:pPr>
            <a:r>
              <a:rPr lang="en-US" dirty="0" smtClean="0"/>
              <a:t>Overcoming motivation barriers: How do we incorporate things that children, adolescents, and parents value into services that we can provide during school breaks?</a:t>
            </a:r>
          </a:p>
          <a:p>
            <a:pPr marL="457200" indent="-457200">
              <a:buFont typeface="+mj-lt"/>
              <a:buAutoNum type="arabicPeriod"/>
            </a:pPr>
            <a:r>
              <a:rPr lang="en-US" dirty="0" smtClean="0"/>
              <a:t>Overcoming resource barriers: How can we get what we need to make these services happen?</a:t>
            </a:r>
          </a:p>
          <a:p>
            <a:endParaRPr lang="en-US" dirty="0"/>
          </a:p>
        </p:txBody>
      </p:sp>
      <p:pic>
        <p:nvPicPr>
          <p:cNvPr id="10" name="Content Placeholder 9"/>
          <p:cNvPicPr>
            <a:picLocks noGrp="1" noChangeAspect="1"/>
          </p:cNvPicPr>
          <p:nvPr>
            <p:ph sz="half" idx="2"/>
          </p:nvPr>
        </p:nvPicPr>
        <p:blipFill>
          <a:blip r:embed="rId2"/>
          <a:stretch>
            <a:fillRect/>
          </a:stretch>
        </p:blipFill>
        <p:spPr>
          <a:xfrm>
            <a:off x="5385888" y="2410220"/>
            <a:ext cx="6227264" cy="2370785"/>
          </a:xfrm>
          <a:prstGeom prst="rect">
            <a:avLst/>
          </a:prstGeom>
        </p:spPr>
      </p:pic>
    </p:spTree>
    <p:extLst>
      <p:ext uri="{BB962C8B-B14F-4D97-AF65-F5344CB8AC3E}">
        <p14:creationId xmlns:p14="http://schemas.microsoft.com/office/powerpoint/2010/main" val="613537866"/>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TM10001114[[fn=Gallery]]</Template>
  <TotalTime>3561</TotalTime>
  <Words>1918</Words>
  <Application>Microsoft Office PowerPoint</Application>
  <PresentationFormat>Widescreen</PresentationFormat>
  <Paragraphs>195</Paragraphs>
  <Slides>32</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Gill Sans MT</vt:lpstr>
      <vt:lpstr>Gallery</vt:lpstr>
      <vt:lpstr>What do we do when school is out?</vt:lpstr>
      <vt:lpstr>The question</vt:lpstr>
      <vt:lpstr>The problems</vt:lpstr>
      <vt:lpstr>The problems</vt:lpstr>
      <vt:lpstr>The problems</vt:lpstr>
      <vt:lpstr>Expanding our mission</vt:lpstr>
      <vt:lpstr>The goal</vt:lpstr>
      <vt:lpstr>The barriers</vt:lpstr>
      <vt:lpstr>The barriers</vt:lpstr>
      <vt:lpstr>The solutions: transportation options</vt:lpstr>
      <vt:lpstr>The solutions: Engaging services</vt:lpstr>
      <vt:lpstr>The solutions: engaging services</vt:lpstr>
      <vt:lpstr>The solutions: engaging services</vt:lpstr>
      <vt:lpstr>Activities in your area</vt:lpstr>
      <vt:lpstr>The solutions: engaging services</vt:lpstr>
      <vt:lpstr>The solutions: engaging services</vt:lpstr>
      <vt:lpstr>THE tools: therapeutic services</vt:lpstr>
      <vt:lpstr>Individual therapy</vt:lpstr>
      <vt:lpstr>Individual therapy</vt:lpstr>
      <vt:lpstr>Individual therapy</vt:lpstr>
      <vt:lpstr>Group therapy</vt:lpstr>
      <vt:lpstr>Group therapy</vt:lpstr>
      <vt:lpstr>Group therapy: Piedmont center for mental health services’ Use of group therapy</vt:lpstr>
      <vt:lpstr>Psychosocial rehabilitation services</vt:lpstr>
      <vt:lpstr>Psychosocial rehabilitation services</vt:lpstr>
      <vt:lpstr>Psychosocial rehabilitation services</vt:lpstr>
      <vt:lpstr>Behavior modification</vt:lpstr>
      <vt:lpstr>The solutions: billable services</vt:lpstr>
      <vt:lpstr>The solutions: billable services</vt:lpstr>
      <vt:lpstr>The solutions: Community involvement</vt:lpstr>
      <vt:lpstr>PowerPoint Presentation</vt:lpstr>
      <vt:lpstr>Implementation</vt:lpstr>
    </vt:vector>
  </TitlesOfParts>
  <Company>S. C. Department of Mental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we do when school is out?</dc:title>
  <dc:creator>Christopher Haines</dc:creator>
  <cp:lastModifiedBy>Christopher Haines</cp:lastModifiedBy>
  <cp:revision>38</cp:revision>
  <dcterms:created xsi:type="dcterms:W3CDTF">2018-09-01T17:10:04Z</dcterms:created>
  <dcterms:modified xsi:type="dcterms:W3CDTF">2018-09-20T01:18:39Z</dcterms:modified>
</cp:coreProperties>
</file>